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7" r:id="rId3"/>
    <p:sldId id="1835" r:id="rId4"/>
    <p:sldId id="1511" r:id="rId6"/>
    <p:sldId id="2566" r:id="rId7"/>
    <p:sldId id="25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5"/>
    <p:restoredTop sz="94695"/>
  </p:normalViewPr>
  <p:slideViewPr>
    <p:cSldViewPr snapToGrid="0" snapToObjects="1">
      <p:cViewPr varScale="1">
        <p:scale>
          <a:sx n="80" d="100"/>
          <a:sy n="80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076-2318-FB4E-83A8-F1F823132CB9}" type="datetimeFigureOut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17C3-ED65-4D4E-972A-D4BA5CF95985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076-2318-FB4E-83A8-F1F823132CB9}" type="datetimeFigureOut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17C3-ED65-4D4E-972A-D4BA5CF95985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076-2318-FB4E-83A8-F1F823132CB9}" type="datetimeFigureOut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17C3-ED65-4D4E-972A-D4BA5CF95985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076-2318-FB4E-83A8-F1F823132CB9}" type="datetimeFigureOut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17C3-ED65-4D4E-972A-D4BA5CF95985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076-2318-FB4E-83A8-F1F823132CB9}" type="datetimeFigureOut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17C3-ED65-4D4E-972A-D4BA5CF95985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076-2318-FB4E-83A8-F1F823132CB9}" type="datetimeFigureOut">
              <a:rPr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17C3-ED65-4D4E-972A-D4BA5CF95985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076-2318-FB4E-83A8-F1F823132CB9}" type="datetimeFigureOut">
              <a:rPr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17C3-ED65-4D4E-972A-D4BA5CF95985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076-2318-FB4E-83A8-F1F823132CB9}" type="datetimeFigureOut">
              <a:rPr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17C3-ED65-4D4E-972A-D4BA5CF95985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076-2318-FB4E-83A8-F1F823132CB9}" type="datetimeFigureOut">
              <a:rPr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17C3-ED65-4D4E-972A-D4BA5CF95985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076-2318-FB4E-83A8-F1F823132CB9}" type="datetimeFigureOut">
              <a:rPr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17C3-ED65-4D4E-972A-D4BA5CF95985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E076-2318-FB4E-83A8-F1F823132CB9}" type="datetimeFigureOut">
              <a:rPr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17C3-ED65-4D4E-972A-D4BA5CF95985}" type="slidenum">
              <a:rPr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FE076-2318-FB4E-83A8-F1F823132CB9}" type="datetimeFigureOut">
              <a:rPr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17C3-ED65-4D4E-972A-D4BA5CF95985}" type="slidenum">
              <a:rPr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樱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9300" cy="6927850"/>
          </a:xfrm>
          <a:prstGeom prst="rect">
            <a:avLst/>
          </a:prstGeom>
        </p:spPr>
      </p:pic>
      <p:sp>
        <p:nvSpPr>
          <p:cNvPr id="5" name="深度视觉·原创设计 https://www.docer.com/works?userid=22383862"/>
          <p:cNvSpPr/>
          <p:nvPr/>
        </p:nvSpPr>
        <p:spPr>
          <a:xfrm>
            <a:off x="0" y="0"/>
            <a:ext cx="12192000" cy="6477000"/>
          </a:xfrm>
          <a:custGeom>
            <a:avLst/>
            <a:gdLst>
              <a:gd name="connsiteX0" fmla="*/ 0 w 12192000"/>
              <a:gd name="connsiteY0" fmla="*/ 0 h 6180690"/>
              <a:gd name="connsiteX1" fmla="*/ 12192000 w 12192000"/>
              <a:gd name="connsiteY1" fmla="*/ 0 h 6180690"/>
              <a:gd name="connsiteX2" fmla="*/ 12192000 w 12192000"/>
              <a:gd name="connsiteY2" fmla="*/ 1482284 h 6180690"/>
              <a:gd name="connsiteX3" fmla="*/ 9552109 w 12192000"/>
              <a:gd name="connsiteY3" fmla="*/ 5607829 h 6180690"/>
              <a:gd name="connsiteX4" fmla="*/ 7836142 w 12192000"/>
              <a:gd name="connsiteY4" fmla="*/ 5984646 h 6180690"/>
              <a:gd name="connsiteX5" fmla="*/ 121603 w 12192000"/>
              <a:gd name="connsiteY5" fmla="*/ 1048197 h 6180690"/>
              <a:gd name="connsiteX6" fmla="*/ 18072 w 12192000"/>
              <a:gd name="connsiteY6" fmla="*/ 974334 h 6180690"/>
              <a:gd name="connsiteX7" fmla="*/ 0 w 12192000"/>
              <a:gd name="connsiteY7" fmla="*/ 958462 h 618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80690">
                <a:moveTo>
                  <a:pt x="0" y="0"/>
                </a:moveTo>
                <a:lnTo>
                  <a:pt x="12192000" y="0"/>
                </a:lnTo>
                <a:lnTo>
                  <a:pt x="12192000" y="1482284"/>
                </a:lnTo>
                <a:lnTo>
                  <a:pt x="9552109" y="5607829"/>
                </a:lnTo>
                <a:cubicBezTo>
                  <a:pt x="9182313" y="6185735"/>
                  <a:pt x="8414048" y="6354442"/>
                  <a:pt x="7836142" y="5984646"/>
                </a:cubicBezTo>
                <a:lnTo>
                  <a:pt x="121603" y="1048197"/>
                </a:lnTo>
                <a:cubicBezTo>
                  <a:pt x="85484" y="1025084"/>
                  <a:pt x="50963" y="1000416"/>
                  <a:pt x="18072" y="974334"/>
                </a:cubicBezTo>
                <a:lnTo>
                  <a:pt x="0" y="958462"/>
                </a:lnTo>
                <a:close/>
              </a:path>
            </a:pathLst>
          </a:custGeom>
          <a:gradFill>
            <a:gsLst>
              <a:gs pos="10000">
                <a:srgbClr val="192B4B"/>
              </a:gs>
              <a:gs pos="100000">
                <a:srgbClr val="4B6CB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9" name="深度视觉·原创设计 https://www.docer.com/works?userid=22383862"/>
          <p:cNvSpPr txBox="1"/>
          <p:nvPr/>
        </p:nvSpPr>
        <p:spPr>
          <a:xfrm>
            <a:off x="3294834" y="667682"/>
            <a:ext cx="59428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武汉理工大学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深度视觉·原创设计 https://www.docer.com/works?userid=22383862"/>
          <p:cNvSpPr txBox="1"/>
          <p:nvPr/>
        </p:nvSpPr>
        <p:spPr>
          <a:xfrm>
            <a:off x="4451985" y="2583180"/>
            <a:ext cx="6252845" cy="1322070"/>
          </a:xfrm>
          <a:prstGeom prst="rect">
            <a:avLst/>
          </a:prstGeom>
          <a:solidFill>
            <a:srgbClr val="06B0EF">
              <a:alpha val="0"/>
            </a:srgb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en-US" altLang="zh-CN" sz="4000" dirty="0">
                <a:solidFill>
                  <a:srgbClr val="FFFFFF"/>
                </a:solidFill>
                <a:latin typeface="华文中宋" panose="02010600040101010101" pitchFamily="2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4000" dirty="0">
                <a:solidFill>
                  <a:srgbClr val="FFFFFF"/>
                </a:solidFill>
                <a:latin typeface="华文中宋" panose="02010600040101010101" pitchFamily="2" charset="-122"/>
                <a:ea typeface="微软雅黑" panose="020B0503020204020204" pitchFamily="34" charset="-122"/>
                <a:sym typeface="+mn-ea"/>
              </a:rPr>
              <a:t>一张表</a:t>
            </a:r>
            <a:r>
              <a:rPr lang="en-US" altLang="zh-CN" sz="4000" dirty="0">
                <a:solidFill>
                  <a:srgbClr val="FFFFFF"/>
                </a:solidFill>
                <a:latin typeface="华文中宋" panose="02010600040101010101" pitchFamily="2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4000" dirty="0">
                <a:solidFill>
                  <a:srgbClr val="FFFFFF"/>
                </a:solidFill>
                <a:latin typeface="华文中宋" panose="02010600040101010101" pitchFamily="2" charset="-122"/>
                <a:ea typeface="微软雅黑" panose="020B0503020204020204" pitchFamily="34" charset="-122"/>
                <a:sym typeface="+mn-ea"/>
              </a:rPr>
              <a:t>平台</a:t>
            </a:r>
            <a:endParaRPr lang="zh-CN" altLang="en-US" sz="4000" dirty="0">
              <a:solidFill>
                <a:srgbClr val="FFFFFF"/>
              </a:solidFill>
              <a:latin typeface="华文中宋" panose="02010600040101010101" pitchFamily="2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4000" dirty="0">
                <a:solidFill>
                  <a:srgbClr val="FFFFFF"/>
                </a:solidFill>
                <a:latin typeface="华文中宋" panose="02010600040101010101" pitchFamily="2" charset="-122"/>
                <a:ea typeface="微软雅黑" panose="020B0503020204020204" pitchFamily="34" charset="-122"/>
                <a:sym typeface="+mn-ea"/>
              </a:rPr>
              <a:t>数据核对及填报指南</a:t>
            </a:r>
            <a:endParaRPr lang="en-US" altLang="zh-CN" sz="40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深度视觉·原创设计 https://www.docer.com/works?userid=22383862"/>
          <p:cNvGrpSpPr/>
          <p:nvPr/>
        </p:nvGrpSpPr>
        <p:grpSpPr>
          <a:xfrm>
            <a:off x="-19686" y="-1"/>
            <a:ext cx="12192000" cy="6858001"/>
            <a:chOff x="-1" y="-1"/>
            <a:chExt cx="12192000" cy="6858001"/>
          </a:xfrm>
        </p:grpSpPr>
        <p:sp>
          <p:nvSpPr>
            <p:cNvPr id="12" name="任意多边形: 形状 20"/>
            <p:cNvSpPr/>
            <p:nvPr/>
          </p:nvSpPr>
          <p:spPr>
            <a:xfrm rot="10800000">
              <a:off x="11088839" y="-1"/>
              <a:ext cx="1103160" cy="1200329"/>
            </a:xfrm>
            <a:custGeom>
              <a:avLst/>
              <a:gdLst>
                <a:gd name="connsiteX0" fmla="*/ 0 w 3283528"/>
                <a:gd name="connsiteY0" fmla="*/ 0 h 2679700"/>
                <a:gd name="connsiteX1" fmla="*/ 3283528 w 3283528"/>
                <a:gd name="connsiteY1" fmla="*/ 0 h 2679700"/>
                <a:gd name="connsiteX2" fmla="*/ 2042103 w 3283528"/>
                <a:gd name="connsiteY2" fmla="*/ 2679700 h 2679700"/>
                <a:gd name="connsiteX3" fmla="*/ 0 w 3283528"/>
                <a:gd name="connsiteY3" fmla="*/ 2679700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3528" h="2679700">
                  <a:moveTo>
                    <a:pt x="0" y="0"/>
                  </a:moveTo>
                  <a:lnTo>
                    <a:pt x="3283528" y="0"/>
                  </a:lnTo>
                  <a:lnTo>
                    <a:pt x="2042103" y="2679700"/>
                  </a:lnTo>
                  <a:lnTo>
                    <a:pt x="0" y="2679700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</a:endParaRPr>
            </a:p>
          </p:txBody>
        </p:sp>
        <p:sp>
          <p:nvSpPr>
            <p:cNvPr id="14" name="任意多边形: 形状 20"/>
            <p:cNvSpPr/>
            <p:nvPr/>
          </p:nvSpPr>
          <p:spPr>
            <a:xfrm>
              <a:off x="-1" y="0"/>
              <a:ext cx="6302829" cy="6858000"/>
            </a:xfrm>
            <a:custGeom>
              <a:avLst/>
              <a:gdLst>
                <a:gd name="connsiteX0" fmla="*/ 0 w 3283528"/>
                <a:gd name="connsiteY0" fmla="*/ 0 h 2679700"/>
                <a:gd name="connsiteX1" fmla="*/ 3283528 w 3283528"/>
                <a:gd name="connsiteY1" fmla="*/ 0 h 2679700"/>
                <a:gd name="connsiteX2" fmla="*/ 2042103 w 3283528"/>
                <a:gd name="connsiteY2" fmla="*/ 2679700 h 2679700"/>
                <a:gd name="connsiteX3" fmla="*/ 0 w 3283528"/>
                <a:gd name="connsiteY3" fmla="*/ 2679700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3528" h="2679700">
                  <a:moveTo>
                    <a:pt x="0" y="0"/>
                  </a:moveTo>
                  <a:lnTo>
                    <a:pt x="3283528" y="0"/>
                  </a:lnTo>
                  <a:lnTo>
                    <a:pt x="2042103" y="2679700"/>
                  </a:lnTo>
                  <a:lnTo>
                    <a:pt x="0" y="2679700"/>
                  </a:lnTo>
                  <a:close/>
                </a:path>
              </a:pathLst>
            </a:custGeom>
            <a:gradFill>
              <a:gsLst>
                <a:gs pos="10000">
                  <a:srgbClr val="192B4B"/>
                </a:gs>
                <a:gs pos="100000">
                  <a:srgbClr val="4B6CB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</a:endParaRPr>
            </a:p>
          </p:txBody>
        </p:sp>
        <p:sp>
          <p:nvSpPr>
            <p:cNvPr id="15" name="矩形 205"/>
            <p:cNvSpPr/>
            <p:nvPr/>
          </p:nvSpPr>
          <p:spPr>
            <a:xfrm>
              <a:off x="422512" y="386751"/>
              <a:ext cx="11386457" cy="6084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sx="103000" sy="103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</a:endParaRPr>
            </a:p>
          </p:txBody>
        </p:sp>
      </p:grpSp>
      <p:sp>
        <p:nvSpPr>
          <p:cNvPr id="24" name="深度视觉·原创设计 https://www.docer.com/works?userid=22383862"/>
          <p:cNvSpPr txBox="1"/>
          <p:nvPr/>
        </p:nvSpPr>
        <p:spPr>
          <a:xfrm>
            <a:off x="4426630" y="492212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一张表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平台访问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35890" y="821690"/>
            <a:ext cx="147955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13690" y="948690"/>
            <a:ext cx="147955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95250" y="827405"/>
            <a:ext cx="144145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80110" y="1786255"/>
            <a:ext cx="25622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一张表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平台访问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ts val="24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、通过智慧理工大的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快速通道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可访问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一张表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ts val="24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、访问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一张表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后，会直接显示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数据应用服务页面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ts val="24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、教工可以看到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本人的数据核对及填报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8340" y="1365250"/>
            <a:ext cx="2880000" cy="46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57663" y="1196419"/>
            <a:ext cx="1606766" cy="41702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>
                <a:ea typeface="方正黑体简体" panose="02010601030101010101" pitchFamily="2" charset="-122"/>
              </a:rPr>
              <a:t>平台访问</a:t>
            </a:r>
            <a:endParaRPr lang="zh-CN" altLang="en-US" dirty="0">
              <a:ea typeface="方正黑体简体" panose="02010601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81095" y="1358265"/>
            <a:ext cx="3600000" cy="46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414895" y="1358265"/>
            <a:ext cx="4201795" cy="4679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]~`D5_Z~XAX22)OSO6{X0LX"/>
          <p:cNvPicPr/>
          <p:nvPr/>
        </p:nvPicPr>
        <p:blipFill>
          <a:blip r:embed="rId1"/>
          <a:stretch>
            <a:fillRect/>
          </a:stretch>
        </p:blipFill>
        <p:spPr>
          <a:xfrm>
            <a:off x="7424420" y="1365250"/>
            <a:ext cx="4176000" cy="4669200"/>
          </a:xfrm>
          <a:prstGeom prst="rect">
            <a:avLst/>
          </a:prstGeom>
        </p:spPr>
      </p:pic>
      <p:pic>
        <p:nvPicPr>
          <p:cNvPr id="5" name="图片 4" descr="B6~{G6I7{M%)FFG_A566JM7"/>
          <p:cNvPicPr/>
          <p:nvPr/>
        </p:nvPicPr>
        <p:blipFill>
          <a:blip r:embed="rId2"/>
          <a:stretch>
            <a:fillRect/>
          </a:stretch>
        </p:blipFill>
        <p:spPr>
          <a:xfrm>
            <a:off x="3690620" y="1358265"/>
            <a:ext cx="3585600" cy="467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4723130" y="1393825"/>
            <a:ext cx="6840000" cy="47592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200" y="1295400"/>
            <a:ext cx="6840000" cy="47592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89610" y="687705"/>
            <a:ext cx="3761105" cy="5650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" name="深度视觉·原创设计 https://www.docer.com/works?userid=22383862"/>
          <p:cNvGrpSpPr/>
          <p:nvPr/>
        </p:nvGrpSpPr>
        <p:grpSpPr>
          <a:xfrm>
            <a:off x="-19051" y="-1"/>
            <a:ext cx="12192000" cy="6858001"/>
            <a:chOff x="-1" y="-1"/>
            <a:chExt cx="12192000" cy="6858001"/>
          </a:xfrm>
        </p:grpSpPr>
        <p:sp>
          <p:nvSpPr>
            <p:cNvPr id="23" name="任意多边形: 形状 20"/>
            <p:cNvSpPr/>
            <p:nvPr/>
          </p:nvSpPr>
          <p:spPr>
            <a:xfrm rot="10800000">
              <a:off x="11088839" y="-1"/>
              <a:ext cx="1103160" cy="1200329"/>
            </a:xfrm>
            <a:custGeom>
              <a:avLst/>
              <a:gdLst>
                <a:gd name="connsiteX0" fmla="*/ 0 w 3283528"/>
                <a:gd name="connsiteY0" fmla="*/ 0 h 2679700"/>
                <a:gd name="connsiteX1" fmla="*/ 3283528 w 3283528"/>
                <a:gd name="connsiteY1" fmla="*/ 0 h 2679700"/>
                <a:gd name="connsiteX2" fmla="*/ 2042103 w 3283528"/>
                <a:gd name="connsiteY2" fmla="*/ 2679700 h 2679700"/>
                <a:gd name="connsiteX3" fmla="*/ 0 w 3283528"/>
                <a:gd name="connsiteY3" fmla="*/ 2679700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3528" h="2679700">
                  <a:moveTo>
                    <a:pt x="0" y="0"/>
                  </a:moveTo>
                  <a:lnTo>
                    <a:pt x="3283528" y="0"/>
                  </a:lnTo>
                  <a:lnTo>
                    <a:pt x="2042103" y="2679700"/>
                  </a:lnTo>
                  <a:lnTo>
                    <a:pt x="0" y="2679700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</a:endParaRPr>
            </a:p>
          </p:txBody>
        </p:sp>
        <p:sp>
          <p:nvSpPr>
            <p:cNvPr id="24" name="任意多边形: 形状 20"/>
            <p:cNvSpPr/>
            <p:nvPr/>
          </p:nvSpPr>
          <p:spPr>
            <a:xfrm>
              <a:off x="-1" y="0"/>
              <a:ext cx="6302829" cy="6858000"/>
            </a:xfrm>
            <a:custGeom>
              <a:avLst/>
              <a:gdLst>
                <a:gd name="connsiteX0" fmla="*/ 0 w 3283528"/>
                <a:gd name="connsiteY0" fmla="*/ 0 h 2679700"/>
                <a:gd name="connsiteX1" fmla="*/ 3283528 w 3283528"/>
                <a:gd name="connsiteY1" fmla="*/ 0 h 2679700"/>
                <a:gd name="connsiteX2" fmla="*/ 2042103 w 3283528"/>
                <a:gd name="connsiteY2" fmla="*/ 2679700 h 2679700"/>
                <a:gd name="connsiteX3" fmla="*/ 0 w 3283528"/>
                <a:gd name="connsiteY3" fmla="*/ 2679700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3528" h="2679700">
                  <a:moveTo>
                    <a:pt x="0" y="0"/>
                  </a:moveTo>
                  <a:lnTo>
                    <a:pt x="3283528" y="0"/>
                  </a:lnTo>
                  <a:lnTo>
                    <a:pt x="2042103" y="2679700"/>
                  </a:lnTo>
                  <a:lnTo>
                    <a:pt x="0" y="2679700"/>
                  </a:lnTo>
                  <a:close/>
                </a:path>
              </a:pathLst>
            </a:custGeom>
            <a:gradFill>
              <a:gsLst>
                <a:gs pos="10000">
                  <a:srgbClr val="192B4B"/>
                </a:gs>
                <a:gs pos="100000">
                  <a:srgbClr val="4B6CB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</a:endParaRPr>
            </a:p>
          </p:txBody>
        </p:sp>
        <p:sp>
          <p:nvSpPr>
            <p:cNvPr id="25" name="矩形 205"/>
            <p:cNvSpPr/>
            <p:nvPr/>
          </p:nvSpPr>
          <p:spPr>
            <a:xfrm>
              <a:off x="421877" y="386751"/>
              <a:ext cx="11386457" cy="6084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sx="103000" sy="103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69950" y="1370330"/>
            <a:ext cx="99955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数据核对及填报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ts val="24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采用分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模块引导式核对及填报方式。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访问服务项目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一张表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平台后，可直接进入核对或填报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首页（数据应用服务）。选择需要的服务项目：例如：统战部数据填报服务、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年教学科研岗年度及聘期考核数据核对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深度视觉·原创设计 https://www.docer.com/works?userid=22383862"/>
          <p:cNvSpPr txBox="1"/>
          <p:nvPr/>
        </p:nvSpPr>
        <p:spPr>
          <a:xfrm>
            <a:off x="4141470" y="567690"/>
            <a:ext cx="498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数据核对及填报服务方式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5975" y="1333500"/>
            <a:ext cx="10747375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45" y="3385820"/>
            <a:ext cx="5290976" cy="252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050" y="3382010"/>
            <a:ext cx="52164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4723130" y="1393825"/>
            <a:ext cx="6840000" cy="47592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200" y="1295400"/>
            <a:ext cx="6840000" cy="47592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89610" y="1059180"/>
            <a:ext cx="3761105" cy="52774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" name="深度视觉·原创设计 https://www.docer.com/works?userid=22383862"/>
          <p:cNvGrpSpPr/>
          <p:nvPr/>
        </p:nvGrpSpPr>
        <p:grpSpPr>
          <a:xfrm>
            <a:off x="-124461" y="120649"/>
            <a:ext cx="12192000" cy="6858001"/>
            <a:chOff x="-1" y="-1"/>
            <a:chExt cx="12192000" cy="6858001"/>
          </a:xfrm>
        </p:grpSpPr>
        <p:sp>
          <p:nvSpPr>
            <p:cNvPr id="23" name="任意多边形: 形状 20"/>
            <p:cNvSpPr/>
            <p:nvPr/>
          </p:nvSpPr>
          <p:spPr>
            <a:xfrm rot="10800000">
              <a:off x="11088839" y="-1"/>
              <a:ext cx="1103160" cy="1200329"/>
            </a:xfrm>
            <a:custGeom>
              <a:avLst/>
              <a:gdLst>
                <a:gd name="connsiteX0" fmla="*/ 0 w 3283528"/>
                <a:gd name="connsiteY0" fmla="*/ 0 h 2679700"/>
                <a:gd name="connsiteX1" fmla="*/ 3283528 w 3283528"/>
                <a:gd name="connsiteY1" fmla="*/ 0 h 2679700"/>
                <a:gd name="connsiteX2" fmla="*/ 2042103 w 3283528"/>
                <a:gd name="connsiteY2" fmla="*/ 2679700 h 2679700"/>
                <a:gd name="connsiteX3" fmla="*/ 0 w 3283528"/>
                <a:gd name="connsiteY3" fmla="*/ 2679700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3528" h="2679700">
                  <a:moveTo>
                    <a:pt x="0" y="0"/>
                  </a:moveTo>
                  <a:lnTo>
                    <a:pt x="3283528" y="0"/>
                  </a:lnTo>
                  <a:lnTo>
                    <a:pt x="2042103" y="2679700"/>
                  </a:lnTo>
                  <a:lnTo>
                    <a:pt x="0" y="2679700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</a:endParaRPr>
            </a:p>
          </p:txBody>
        </p:sp>
        <p:sp>
          <p:nvSpPr>
            <p:cNvPr id="24" name="任意多边形: 形状 20"/>
            <p:cNvSpPr/>
            <p:nvPr/>
          </p:nvSpPr>
          <p:spPr>
            <a:xfrm>
              <a:off x="-1" y="0"/>
              <a:ext cx="6302829" cy="6858000"/>
            </a:xfrm>
            <a:custGeom>
              <a:avLst/>
              <a:gdLst>
                <a:gd name="connsiteX0" fmla="*/ 0 w 3283528"/>
                <a:gd name="connsiteY0" fmla="*/ 0 h 2679700"/>
                <a:gd name="connsiteX1" fmla="*/ 3283528 w 3283528"/>
                <a:gd name="connsiteY1" fmla="*/ 0 h 2679700"/>
                <a:gd name="connsiteX2" fmla="*/ 2042103 w 3283528"/>
                <a:gd name="connsiteY2" fmla="*/ 2679700 h 2679700"/>
                <a:gd name="connsiteX3" fmla="*/ 0 w 3283528"/>
                <a:gd name="connsiteY3" fmla="*/ 2679700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3528" h="2679700">
                  <a:moveTo>
                    <a:pt x="0" y="0"/>
                  </a:moveTo>
                  <a:lnTo>
                    <a:pt x="3283528" y="0"/>
                  </a:lnTo>
                  <a:lnTo>
                    <a:pt x="2042103" y="2679700"/>
                  </a:lnTo>
                  <a:lnTo>
                    <a:pt x="0" y="2679700"/>
                  </a:lnTo>
                  <a:close/>
                </a:path>
              </a:pathLst>
            </a:custGeom>
            <a:gradFill>
              <a:gsLst>
                <a:gs pos="10000">
                  <a:srgbClr val="192B4B"/>
                </a:gs>
                <a:gs pos="100000">
                  <a:srgbClr val="4B6CB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</a:endParaRPr>
            </a:p>
          </p:txBody>
        </p:sp>
        <p:sp>
          <p:nvSpPr>
            <p:cNvPr id="25" name="矩形 205"/>
            <p:cNvSpPr/>
            <p:nvPr/>
          </p:nvSpPr>
          <p:spPr>
            <a:xfrm>
              <a:off x="422512" y="386751"/>
              <a:ext cx="11386457" cy="6084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sx="103000" sy="103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9930" y="1195705"/>
            <a:ext cx="369633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ts val="24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数据核对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、教工选择需要核对的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数据模块，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进入该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数据模块核对页面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，需要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逐项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核对或填报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首页提供核对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完成进度提醒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数据有疑问时，可以通过数据项上方提供的联系方式，联系数据来源部门在源头进行修改，源头数据修改后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可同步到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一张表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、无数据可批量进行确认。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、数据模块核对或填报完后会自动弹出所有核对模块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选项，方便教师进行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核对，进度为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时，教工可以预览本人核对结果，核对结果无需提交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深度视觉·原创设计 https://www.docer.com/works?userid=22383862"/>
          <p:cNvSpPr txBox="1"/>
          <p:nvPr/>
        </p:nvSpPr>
        <p:spPr>
          <a:xfrm>
            <a:off x="5003210" y="551267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数据核对操作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5005" y="1284605"/>
            <a:ext cx="3726815" cy="4926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574165" y="1077595"/>
            <a:ext cx="1948180" cy="41719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>
                <a:ea typeface="方正黑体简体" panose="02010601030101010101" pitchFamily="2" charset="-122"/>
              </a:rPr>
              <a:t>数据</a:t>
            </a:r>
            <a:r>
              <a:rPr lang="zh-CN" altLang="en-US" dirty="0" smtClean="0">
                <a:ea typeface="方正黑体简体" panose="02010601030101010101" pitchFamily="2" charset="-122"/>
              </a:rPr>
              <a:t>核对</a:t>
            </a:r>
            <a:endParaRPr lang="zh-CN" altLang="en-US" dirty="0" smtClean="0">
              <a:ea typeface="方正黑体简体" panose="02010601030101010101" pitchFamily="2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789805" y="3840480"/>
            <a:ext cx="6120000" cy="25200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781550" y="1262380"/>
            <a:ext cx="612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4723130" y="1393825"/>
            <a:ext cx="6840000" cy="47592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200" y="1295400"/>
            <a:ext cx="6840000" cy="47592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89610" y="1059180"/>
            <a:ext cx="3761105" cy="52774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" name="深度视觉·原创设计 https://www.docer.com/works?userid=22383862"/>
          <p:cNvGrpSpPr/>
          <p:nvPr/>
        </p:nvGrpSpPr>
        <p:grpSpPr>
          <a:xfrm>
            <a:off x="-133986" y="120649"/>
            <a:ext cx="12192000" cy="6858001"/>
            <a:chOff x="-1" y="-1"/>
            <a:chExt cx="12192000" cy="6858001"/>
          </a:xfrm>
        </p:grpSpPr>
        <p:sp>
          <p:nvSpPr>
            <p:cNvPr id="23" name="任意多边形: 形状 20"/>
            <p:cNvSpPr/>
            <p:nvPr/>
          </p:nvSpPr>
          <p:spPr>
            <a:xfrm rot="10800000">
              <a:off x="11088839" y="-1"/>
              <a:ext cx="1103160" cy="1200329"/>
            </a:xfrm>
            <a:custGeom>
              <a:avLst/>
              <a:gdLst>
                <a:gd name="connsiteX0" fmla="*/ 0 w 3283528"/>
                <a:gd name="connsiteY0" fmla="*/ 0 h 2679700"/>
                <a:gd name="connsiteX1" fmla="*/ 3283528 w 3283528"/>
                <a:gd name="connsiteY1" fmla="*/ 0 h 2679700"/>
                <a:gd name="connsiteX2" fmla="*/ 2042103 w 3283528"/>
                <a:gd name="connsiteY2" fmla="*/ 2679700 h 2679700"/>
                <a:gd name="connsiteX3" fmla="*/ 0 w 3283528"/>
                <a:gd name="connsiteY3" fmla="*/ 2679700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3528" h="2679700">
                  <a:moveTo>
                    <a:pt x="0" y="0"/>
                  </a:moveTo>
                  <a:lnTo>
                    <a:pt x="3283528" y="0"/>
                  </a:lnTo>
                  <a:lnTo>
                    <a:pt x="2042103" y="2679700"/>
                  </a:lnTo>
                  <a:lnTo>
                    <a:pt x="0" y="2679700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</a:endParaRPr>
            </a:p>
          </p:txBody>
        </p:sp>
        <p:sp>
          <p:nvSpPr>
            <p:cNvPr id="24" name="任意多边形: 形状 20"/>
            <p:cNvSpPr/>
            <p:nvPr/>
          </p:nvSpPr>
          <p:spPr>
            <a:xfrm>
              <a:off x="-1" y="0"/>
              <a:ext cx="6302829" cy="6858000"/>
            </a:xfrm>
            <a:custGeom>
              <a:avLst/>
              <a:gdLst>
                <a:gd name="connsiteX0" fmla="*/ 0 w 3283528"/>
                <a:gd name="connsiteY0" fmla="*/ 0 h 2679700"/>
                <a:gd name="connsiteX1" fmla="*/ 3283528 w 3283528"/>
                <a:gd name="connsiteY1" fmla="*/ 0 h 2679700"/>
                <a:gd name="connsiteX2" fmla="*/ 2042103 w 3283528"/>
                <a:gd name="connsiteY2" fmla="*/ 2679700 h 2679700"/>
                <a:gd name="connsiteX3" fmla="*/ 0 w 3283528"/>
                <a:gd name="connsiteY3" fmla="*/ 2679700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3528" h="2679700">
                  <a:moveTo>
                    <a:pt x="0" y="0"/>
                  </a:moveTo>
                  <a:lnTo>
                    <a:pt x="3283528" y="0"/>
                  </a:lnTo>
                  <a:lnTo>
                    <a:pt x="2042103" y="2679700"/>
                  </a:lnTo>
                  <a:lnTo>
                    <a:pt x="0" y="2679700"/>
                  </a:lnTo>
                  <a:close/>
                </a:path>
              </a:pathLst>
            </a:custGeom>
            <a:gradFill>
              <a:gsLst>
                <a:gs pos="10000">
                  <a:srgbClr val="192B4B"/>
                </a:gs>
                <a:gs pos="100000">
                  <a:srgbClr val="4B6CB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</a:endParaRPr>
            </a:p>
          </p:txBody>
        </p:sp>
        <p:sp>
          <p:nvSpPr>
            <p:cNvPr id="25" name="矩形 205"/>
            <p:cNvSpPr/>
            <p:nvPr/>
          </p:nvSpPr>
          <p:spPr>
            <a:xfrm>
              <a:off x="422512" y="386751"/>
              <a:ext cx="11386457" cy="6084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sx="103000" sy="103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245FF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9930" y="1195705"/>
            <a:ext cx="369633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ts val="24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数据填报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、教工选择需要填报的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数据模块，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进入该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数据模块核对或填报页面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，需要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逐项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核对或填报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首页提供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完成进度提醒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、选择需要填报的数据项，可补录数据、查看数据详情、修改或删除数据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无数据可批量进行确认。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4、数据模块核对或填报完后会自动弹出所有核对模块选项，方便教师进行选择。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2400"/>
              </a:lnSpc>
              <a:buClrTx/>
              <a:buSzTx/>
              <a:buFont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5、完成核对，进度为100%时，教工可以预览并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需要提交审核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2400"/>
              </a:lnSpc>
              <a:buClrTx/>
              <a:buSzTx/>
              <a:buFontTx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深度视觉·原创设计 https://www.docer.com/works?userid=22383862"/>
          <p:cNvSpPr txBox="1"/>
          <p:nvPr/>
        </p:nvSpPr>
        <p:spPr>
          <a:xfrm>
            <a:off x="5003210" y="551267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数据填报操作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5005" y="1284605"/>
            <a:ext cx="3726815" cy="4926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574165" y="1077595"/>
            <a:ext cx="1948180" cy="41719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 smtClean="0">
                <a:ea typeface="方正黑体简体" panose="02010601030101010101" pitchFamily="2" charset="-122"/>
              </a:rPr>
              <a:t>数据填报</a:t>
            </a:r>
            <a:endParaRPr lang="zh-CN" altLang="en-US" dirty="0" smtClean="0">
              <a:ea typeface="方正黑体简体" panose="02010601030101010101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44415" y="1284605"/>
            <a:ext cx="6120000" cy="25200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4450715" y="3892550"/>
            <a:ext cx="2520000" cy="25200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6984365" y="3888105"/>
            <a:ext cx="468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樱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9300" cy="6927850"/>
          </a:xfrm>
          <a:prstGeom prst="rect">
            <a:avLst/>
          </a:prstGeom>
        </p:spPr>
      </p:pic>
      <p:sp>
        <p:nvSpPr>
          <p:cNvPr id="5" name="深度视觉·原创设计 https://www.docer.com/works?userid=22383862"/>
          <p:cNvSpPr/>
          <p:nvPr/>
        </p:nvSpPr>
        <p:spPr>
          <a:xfrm>
            <a:off x="0" y="0"/>
            <a:ext cx="12192000" cy="6180690"/>
          </a:xfrm>
          <a:custGeom>
            <a:avLst/>
            <a:gdLst>
              <a:gd name="connsiteX0" fmla="*/ 0 w 12192000"/>
              <a:gd name="connsiteY0" fmla="*/ 0 h 6180690"/>
              <a:gd name="connsiteX1" fmla="*/ 12192000 w 12192000"/>
              <a:gd name="connsiteY1" fmla="*/ 0 h 6180690"/>
              <a:gd name="connsiteX2" fmla="*/ 12192000 w 12192000"/>
              <a:gd name="connsiteY2" fmla="*/ 1482284 h 6180690"/>
              <a:gd name="connsiteX3" fmla="*/ 9552109 w 12192000"/>
              <a:gd name="connsiteY3" fmla="*/ 5607829 h 6180690"/>
              <a:gd name="connsiteX4" fmla="*/ 7836142 w 12192000"/>
              <a:gd name="connsiteY4" fmla="*/ 5984646 h 6180690"/>
              <a:gd name="connsiteX5" fmla="*/ 121603 w 12192000"/>
              <a:gd name="connsiteY5" fmla="*/ 1048197 h 6180690"/>
              <a:gd name="connsiteX6" fmla="*/ 18072 w 12192000"/>
              <a:gd name="connsiteY6" fmla="*/ 974334 h 6180690"/>
              <a:gd name="connsiteX7" fmla="*/ 0 w 12192000"/>
              <a:gd name="connsiteY7" fmla="*/ 958462 h 618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80690">
                <a:moveTo>
                  <a:pt x="0" y="0"/>
                </a:moveTo>
                <a:lnTo>
                  <a:pt x="12192000" y="0"/>
                </a:lnTo>
                <a:lnTo>
                  <a:pt x="12192000" y="1482284"/>
                </a:lnTo>
                <a:lnTo>
                  <a:pt x="9552109" y="5607829"/>
                </a:lnTo>
                <a:cubicBezTo>
                  <a:pt x="9182313" y="6185735"/>
                  <a:pt x="8414048" y="6354442"/>
                  <a:pt x="7836142" y="5984646"/>
                </a:cubicBezTo>
                <a:lnTo>
                  <a:pt x="121603" y="1048197"/>
                </a:lnTo>
                <a:cubicBezTo>
                  <a:pt x="85484" y="1025084"/>
                  <a:pt x="50963" y="1000416"/>
                  <a:pt x="18072" y="974334"/>
                </a:cubicBezTo>
                <a:lnTo>
                  <a:pt x="0" y="958462"/>
                </a:lnTo>
                <a:close/>
              </a:path>
            </a:pathLst>
          </a:custGeom>
          <a:gradFill>
            <a:gsLst>
              <a:gs pos="10000">
                <a:srgbClr val="192B4B"/>
              </a:gs>
              <a:gs pos="100000">
                <a:srgbClr val="4B6CB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9" name="深度视觉·原创设计 https://www.docer.com/works?userid=22383862"/>
          <p:cNvSpPr txBox="1"/>
          <p:nvPr/>
        </p:nvSpPr>
        <p:spPr>
          <a:xfrm>
            <a:off x="4477204" y="2213907"/>
            <a:ext cx="59428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谢谢观看</a:t>
            </a:r>
            <a:endParaRPr 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F497C"/>
      </a:accent1>
      <a:accent2>
        <a:srgbClr val="496AB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WPS 演示</Application>
  <PresentationFormat>宽屏</PresentationFormat>
  <Paragraphs>48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思源黑体 CN Bold</vt:lpstr>
      <vt:lpstr>黑体</vt:lpstr>
      <vt:lpstr>思源黑体 CN Heavy</vt:lpstr>
      <vt:lpstr>华文中宋</vt:lpstr>
      <vt:lpstr>思源黑体</vt:lpstr>
      <vt:lpstr>方正黑体简体</vt:lpstr>
      <vt:lpstr>Arial Unicode MS</vt:lpstr>
      <vt:lpstr>Calibri</vt:lpstr>
      <vt:lpstr>Calibri Light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豆豆妈妈</cp:lastModifiedBy>
  <cp:revision>50</cp:revision>
  <dcterms:created xsi:type="dcterms:W3CDTF">2020-11-17T13:47:00Z</dcterms:created>
  <dcterms:modified xsi:type="dcterms:W3CDTF">2023-03-27T08:13:29Z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2052-11.1.0.11751</vt:lpwstr>
  </property>
  <property fmtid="{D5CDD505-2E9C-101B-9397-08002B2CF9AE}" pid="3" name="KSOTemplateUUID">
    <vt:lpwstr>v1.0_mb_jZfW4CPeRwNPVDOSrVibQA==</vt:lpwstr>
  </property>
  <property fmtid="{D5CDD505-2E9C-101B-9397-08002B2CF9AE}" pid="4" name="ICV">
    <vt:lpwstr>2956755A03504EC0B3BFF5AEF182D0C6</vt:lpwstr>
  </property>
</Properties>
</file>