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51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82"/>
  </p:notesMasterIdLst>
  <p:handoutMasterIdLst>
    <p:handoutMasterId r:id="rId83"/>
  </p:handoutMasterIdLst>
  <p:sldIdLst>
    <p:sldId id="256" r:id="rId3"/>
    <p:sldId id="261" r:id="rId4"/>
    <p:sldId id="395" r:id="rId5"/>
    <p:sldId id="416" r:id="rId6"/>
    <p:sldId id="457" r:id="rId7"/>
    <p:sldId id="474" r:id="rId8"/>
    <p:sldId id="538" r:id="rId9"/>
    <p:sldId id="458" r:id="rId10"/>
    <p:sldId id="437" r:id="rId11"/>
    <p:sldId id="447" r:id="rId12"/>
    <p:sldId id="448" r:id="rId13"/>
    <p:sldId id="449" r:id="rId14"/>
    <p:sldId id="475" r:id="rId15"/>
    <p:sldId id="459" r:id="rId16"/>
    <p:sldId id="453" r:id="rId17"/>
    <p:sldId id="454" r:id="rId18"/>
    <p:sldId id="455" r:id="rId19"/>
    <p:sldId id="456" r:id="rId20"/>
    <p:sldId id="452" r:id="rId21"/>
    <p:sldId id="476" r:id="rId22"/>
    <p:sldId id="471" r:id="rId23"/>
    <p:sldId id="467" r:id="rId24"/>
    <p:sldId id="468" r:id="rId25"/>
    <p:sldId id="470" r:id="rId26"/>
    <p:sldId id="469" r:id="rId27"/>
    <p:sldId id="472" r:id="rId28"/>
    <p:sldId id="477" r:id="rId29"/>
    <p:sldId id="460" r:id="rId30"/>
    <p:sldId id="461" r:id="rId31"/>
    <p:sldId id="543" r:id="rId32"/>
    <p:sldId id="462" r:id="rId33"/>
    <p:sldId id="463" r:id="rId34"/>
    <p:sldId id="509" r:id="rId35"/>
    <p:sldId id="478" r:id="rId36"/>
    <p:sldId id="464" r:id="rId37"/>
    <p:sldId id="465" r:id="rId38"/>
    <p:sldId id="480" r:id="rId39"/>
    <p:sldId id="481" r:id="rId40"/>
    <p:sldId id="482" r:id="rId41"/>
    <p:sldId id="483" r:id="rId42"/>
    <p:sldId id="484" r:id="rId43"/>
    <p:sldId id="396" r:id="rId44"/>
    <p:sldId id="485" r:id="rId45"/>
    <p:sldId id="506" r:id="rId46"/>
    <p:sldId id="486" r:id="rId47"/>
    <p:sldId id="505" r:id="rId48"/>
    <p:sldId id="487" r:id="rId49"/>
    <p:sldId id="490" r:id="rId50"/>
    <p:sldId id="491" r:id="rId51"/>
    <p:sldId id="492" r:id="rId52"/>
    <p:sldId id="493" r:id="rId53"/>
    <p:sldId id="494" r:id="rId54"/>
    <p:sldId id="495" r:id="rId55"/>
    <p:sldId id="496" r:id="rId56"/>
    <p:sldId id="499" r:id="rId57"/>
    <p:sldId id="501" r:id="rId58"/>
    <p:sldId id="507" r:id="rId59"/>
    <p:sldId id="504" r:id="rId60"/>
    <p:sldId id="508" r:id="rId61"/>
    <p:sldId id="539" r:id="rId62"/>
    <p:sldId id="502" r:id="rId63"/>
    <p:sldId id="541" r:id="rId64"/>
    <p:sldId id="510" r:id="rId65"/>
    <p:sldId id="397" r:id="rId66"/>
    <p:sldId id="524" r:id="rId67"/>
    <p:sldId id="525" r:id="rId68"/>
    <p:sldId id="526" r:id="rId69"/>
    <p:sldId id="527" r:id="rId70"/>
    <p:sldId id="528" r:id="rId71"/>
    <p:sldId id="529" r:id="rId72"/>
    <p:sldId id="530" r:id="rId73"/>
    <p:sldId id="531" r:id="rId74"/>
    <p:sldId id="532" r:id="rId75"/>
    <p:sldId id="533" r:id="rId76"/>
    <p:sldId id="534" r:id="rId77"/>
    <p:sldId id="535" r:id="rId78"/>
    <p:sldId id="542" r:id="rId79"/>
    <p:sldId id="536" r:id="rId80"/>
    <p:sldId id="537" r:id="rId81"/>
  </p:sldIdLst>
  <p:sldSz cx="12192000" cy="6858000"/>
  <p:notesSz cx="6858000" cy="9144000"/>
  <p:custDataLst>
    <p:tags r:id="rId8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323F4F"/>
    <a:srgbClr val="FB0505"/>
    <a:srgbClr val="FFC200"/>
    <a:srgbClr val="00863D"/>
    <a:srgbClr val="374047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24" autoAdjust="0"/>
    <p:restoredTop sz="86996" autoAdjust="0"/>
  </p:normalViewPr>
  <p:slideViewPr>
    <p:cSldViewPr snapToGrid="0">
      <p:cViewPr varScale="1">
        <p:scale>
          <a:sx n="71" d="100"/>
          <a:sy n="71" d="100"/>
        </p:scale>
        <p:origin x="78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gs" Target="tags/tag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12155-A023-475F-8ED8-799896C32EFC}" type="datetimeFigureOut">
              <a:rPr lang="zh-CN" altLang="en-US" smtClean="0"/>
              <a:t>2021-10-26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39096-F113-476C-8EB8-9617D55D6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838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2021-10-26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3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/>
              <a:t>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842283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74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637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168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38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687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059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860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051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705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13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3019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078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1652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241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117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052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089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634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8253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42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50674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743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1973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4442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074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7793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330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06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6599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4289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605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6065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2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6796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8492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3554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64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5241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245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64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430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420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9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134BE-11D2-4C8A-BB1A-0BDBB1ECAF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2021-10-26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761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134BE-11D2-4C8A-BB1A-0BDBB1ECAF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2021-10-26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515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134BE-11D2-4C8A-BB1A-0BDBB1ECAF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2021-10-26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022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0056440" y="6516052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隶书" pitchFamily="2" charset="-122"/>
                <a:ea typeface="华文隶书" pitchFamily="2" charset="-122"/>
                <a:cs typeface="+mn-cs"/>
              </a:rPr>
              <a:t>厚德博学  追求卓越</a:t>
            </a:r>
          </a:p>
        </p:txBody>
      </p:sp>
    </p:spTree>
    <p:extLst>
      <p:ext uri="{BB962C8B-B14F-4D97-AF65-F5344CB8AC3E}">
        <p14:creationId xmlns:p14="http://schemas.microsoft.com/office/powerpoint/2010/main" val="2504622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134BE-11D2-4C8A-BB1A-0BDBB1ECAF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2021-10-26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134BE-11D2-4C8A-BB1A-0BDBB1ECAF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2021-10-26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795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134BE-11D2-4C8A-BB1A-0BDBB1ECAF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2021-10-26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93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134BE-11D2-4C8A-BB1A-0BDBB1ECAF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2021-10-26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97311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06878" y="6100763"/>
            <a:ext cx="2540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08366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A0836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134BE-11D2-4C8A-BB1A-0BDBB1ECAF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2021-10-26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25447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 userDrawn="1"/>
        </p:nvSpPr>
        <p:spPr bwMode="auto">
          <a:xfrm>
            <a:off x="685800" y="330200"/>
            <a:ext cx="1583267" cy="1062038"/>
          </a:xfrm>
          <a:prstGeom prst="rect">
            <a:avLst/>
          </a:prstGeom>
          <a:noFill/>
          <a:ln>
            <a:noFill/>
          </a:ln>
        </p:spPr>
        <p:txBody>
          <a:bodyPr lIns="76754" tIns="38375" rIns="76754" bIns="38375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766534" rtl="0" eaLnBrk="1" fontAlgn="base" latinLnBrk="0" hangingPunct="1">
              <a:lnSpc>
                <a:spcPct val="100000"/>
              </a:lnSpc>
              <a:spcBef>
                <a:spcPts val="338"/>
              </a:spcBef>
              <a:spcAft>
                <a:spcPts val="25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第二章  </a:t>
            </a:r>
            <a:endParaRPr kumimoji="0" lang="en-US" altLang="zh-CN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7665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俪金黑W8(P)"/>
                <a:ea typeface="华康俪金黑W8(P)"/>
                <a:cs typeface="华康俪金黑W8(P)"/>
              </a:rPr>
              <a:t>战略管</a:t>
            </a:r>
            <a:endParaRPr kumimoji="0" lang="en-US" altLang="zh-CN" sz="2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俪金黑W8(P)"/>
              <a:ea typeface="华康俪金黑W8(P)"/>
              <a:cs typeface="华康俪金黑W8(P)"/>
            </a:endParaRPr>
          </a:p>
          <a:p>
            <a:pPr marL="0" marR="0" lvl="0" indent="0" algn="l" defTabSz="7665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俪金黑W8(P)"/>
                <a:ea typeface="华康俪金黑W8(P)"/>
                <a:cs typeface="华康俪金黑W8(P)"/>
              </a:rPr>
              <a:t>理概述</a:t>
            </a:r>
            <a:endParaRPr kumimoji="0" lang="en-US" altLang="zh-CN" sz="2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俪金黑W8(P)"/>
              <a:ea typeface="华康俪金黑W8(P)"/>
              <a:cs typeface="华康俪金黑W8(P)"/>
            </a:endParaRPr>
          </a:p>
        </p:txBody>
      </p:sp>
    </p:spTree>
    <p:extLst>
      <p:ext uri="{BB962C8B-B14F-4D97-AF65-F5344CB8AC3E}">
        <p14:creationId xmlns:p14="http://schemas.microsoft.com/office/powerpoint/2010/main" val="108620596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84545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 userDrawn="1"/>
        </p:nvSpPr>
        <p:spPr bwMode="auto">
          <a:xfrm>
            <a:off x="685800" y="330200"/>
            <a:ext cx="1583267" cy="1062038"/>
          </a:xfrm>
          <a:prstGeom prst="rect">
            <a:avLst/>
          </a:prstGeom>
          <a:noFill/>
          <a:ln>
            <a:noFill/>
          </a:ln>
        </p:spPr>
        <p:txBody>
          <a:bodyPr lIns="76754" tIns="38375" rIns="76754" bIns="38375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766534" rtl="0" eaLnBrk="1" fontAlgn="base" latinLnBrk="0" hangingPunct="1">
              <a:lnSpc>
                <a:spcPct val="100000"/>
              </a:lnSpc>
              <a:spcBef>
                <a:spcPts val="338"/>
              </a:spcBef>
              <a:spcAft>
                <a:spcPts val="25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第二章  </a:t>
            </a:r>
            <a:endParaRPr kumimoji="0" lang="en-US" altLang="zh-CN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7665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俪金黑W8(P)"/>
                <a:ea typeface="华康俪金黑W8(P)"/>
                <a:cs typeface="华康俪金黑W8(P)"/>
              </a:rPr>
              <a:t>战略管</a:t>
            </a:r>
            <a:endParaRPr kumimoji="0" lang="en-US" altLang="zh-CN" sz="2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俪金黑W8(P)"/>
              <a:ea typeface="华康俪金黑W8(P)"/>
              <a:cs typeface="华康俪金黑W8(P)"/>
            </a:endParaRPr>
          </a:p>
          <a:p>
            <a:pPr marL="0" marR="0" lvl="0" indent="0" algn="l" defTabSz="7665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5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俪金黑W8(P)"/>
                <a:ea typeface="华康俪金黑W8(P)"/>
                <a:cs typeface="华康俪金黑W8(P)"/>
              </a:rPr>
              <a:t>理概述</a:t>
            </a:r>
            <a:endParaRPr kumimoji="0" lang="en-US" altLang="zh-CN" sz="2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俪金黑W8(P)"/>
              <a:ea typeface="华康俪金黑W8(P)"/>
              <a:cs typeface="华康俪金黑W8(P)"/>
            </a:endParaRPr>
          </a:p>
        </p:txBody>
      </p:sp>
    </p:spTree>
    <p:extLst>
      <p:ext uri="{BB962C8B-B14F-4D97-AF65-F5344CB8AC3E}">
        <p14:creationId xmlns:p14="http://schemas.microsoft.com/office/powerpoint/2010/main" val="87710731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2021-10-26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134BE-11D2-4C8A-BB1A-0BDBB1ECAF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2021-10-26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0716B74-E5BF-6141-B952-2C0D5E1D0DD2}"/>
              </a:ext>
            </a:extLst>
          </p:cNvPr>
          <p:cNvSpPr/>
          <p:nvPr userDrawn="1"/>
        </p:nvSpPr>
        <p:spPr>
          <a:xfrm>
            <a:off x="1802" y="6573079"/>
            <a:ext cx="12190198" cy="284925"/>
          </a:xfrm>
          <a:prstGeom prst="rect">
            <a:avLst/>
          </a:prstGeom>
          <a:solidFill>
            <a:srgbClr val="004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C7173A76-71E1-684F-BA78-0863C45AE185}"/>
              </a:ext>
            </a:extLst>
          </p:cNvPr>
          <p:cNvSpPr/>
          <p:nvPr userDrawn="1"/>
        </p:nvSpPr>
        <p:spPr>
          <a:xfrm>
            <a:off x="0" y="6567501"/>
            <a:ext cx="1331584" cy="296436"/>
          </a:xfrm>
          <a:prstGeom prst="rect">
            <a:avLst/>
          </a:prstGeom>
          <a:solidFill>
            <a:srgbClr val="FBC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98407A8-A782-1247-A4F2-E90FC838D9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16" y="6567501"/>
            <a:ext cx="1310926" cy="2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2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134BE-11D2-4C8A-BB1A-0BDBB1ECAF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2021-10-26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72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134BE-11D2-4C8A-BB1A-0BDBB1ECAF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2021-10-26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13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9" r:id="rId5"/>
    <p:sldLayoutId id="2147483660" r:id="rId6"/>
  </p:sldLayoutIdLst>
  <p:transition spd="slow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A2EB0BBC-D771-4C43-A26A-81F5072FFFD4}"/>
              </a:ext>
            </a:extLst>
          </p:cNvPr>
          <p:cNvSpPr/>
          <p:nvPr userDrawn="1"/>
        </p:nvSpPr>
        <p:spPr>
          <a:xfrm>
            <a:off x="1802" y="6506817"/>
            <a:ext cx="12190199" cy="351185"/>
          </a:xfrm>
          <a:prstGeom prst="rect">
            <a:avLst/>
          </a:prstGeom>
          <a:solidFill>
            <a:srgbClr val="00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50D5B180-16A0-9B45-901A-1D613B92A1A9}"/>
              </a:ext>
            </a:extLst>
          </p:cNvPr>
          <p:cNvSpPr/>
          <p:nvPr userDrawn="1"/>
        </p:nvSpPr>
        <p:spPr>
          <a:xfrm>
            <a:off x="-1" y="6506817"/>
            <a:ext cx="1424609" cy="3511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59709F3-24F1-D74F-B245-71251747900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1" y="6557795"/>
            <a:ext cx="1184684" cy="2492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434DC41-880D-6443-9769-7F888BAB6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2" b="35032"/>
          <a:stretch/>
        </p:blipFill>
        <p:spPr>
          <a:xfrm>
            <a:off x="10728495" y="6506817"/>
            <a:ext cx="1250609" cy="3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7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jp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hyperlink" Target="http://zhlgd.whut.edu.cn/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44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4.png"/><Relationship Id="rId4" Type="http://schemas.openxmlformats.org/officeDocument/2006/relationships/image" Target="../media/image1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1.png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" y="12880"/>
            <a:ext cx="12192000" cy="681566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3657599"/>
            <a:ext cx="7067621" cy="18973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22" name="文本框 5"/>
          <p:cNvSpPr txBox="1"/>
          <p:nvPr/>
        </p:nvSpPr>
        <p:spPr>
          <a:xfrm>
            <a:off x="558588" y="4129203"/>
            <a:ext cx="6887671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学院综合信息服务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用户使用流程演示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5"/>
          <p:cNvSpPr txBox="1"/>
          <p:nvPr/>
        </p:nvSpPr>
        <p:spPr>
          <a:xfrm>
            <a:off x="8536953" y="4874895"/>
            <a:ext cx="2492990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chemeClr val="bg1"/>
                </a:solidFill>
                <a:latin typeface="Arial" panose="020B0604020202020204" pitchFamily="34" charset="0"/>
                <a:ea typeface="方正黑体简体" panose="02010601030101010101" pitchFamily="2" charset="-122"/>
              </a:rPr>
              <a:t>WHUT</a:t>
            </a:r>
            <a:endParaRPr lang="en-US" altLang="zh-CN" sz="6000" b="1" dirty="0">
              <a:solidFill>
                <a:schemeClr val="bg1"/>
              </a:solidFill>
              <a:latin typeface="Arial" panose="020B0604020202020204" pitchFamily="34" charset="0"/>
              <a:ea typeface="方正黑体简体" panose="02010601030101010101" pitchFamily="2" charset="-122"/>
            </a:endParaRPr>
          </a:p>
        </p:txBody>
      </p:sp>
      <p:sp>
        <p:nvSpPr>
          <p:cNvPr id="8" name="直角三角形 7"/>
          <p:cNvSpPr/>
          <p:nvPr/>
        </p:nvSpPr>
        <p:spPr>
          <a:xfrm flipV="1">
            <a:off x="7067621" y="3657599"/>
            <a:ext cx="1285103" cy="1897317"/>
          </a:xfrm>
          <a:prstGeom prst="rtTriangle">
            <a:avLst/>
          </a:prstGeom>
          <a:solidFill>
            <a:srgbClr val="FFC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9362"/>
            <a:ext cx="1261875" cy="1263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0" y="257949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本科教务管理模块</a:t>
            </a:r>
            <a:endParaRPr lang="en-US" altLang="zh-CN" sz="3200" b="1" dirty="0">
              <a:solidFill>
                <a:srgbClr val="CC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196"/>
            <a:ext cx="12192000" cy="4990877"/>
          </a:xfrm>
          <a:prstGeom prst="rect">
            <a:avLst/>
          </a:prstGeom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130318" y="910016"/>
            <a:ext cx="11956907" cy="46166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本科教务管理模块功能：本科教学数据管理、业绩管理、填报管理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57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研究生工作管理模块</a:t>
            </a:r>
            <a:endParaRPr lang="en-US" altLang="zh-CN" sz="3200" b="1" dirty="0">
              <a:solidFill>
                <a:srgbClr val="CC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061"/>
            <a:ext cx="12192000" cy="3724617"/>
          </a:xfrm>
          <a:prstGeom prst="rect">
            <a:avLst/>
          </a:prstGeom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130318" y="1481528"/>
            <a:ext cx="11956907" cy="46166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研究生工作管理模块功能：研究生教学数据查询、业绩管理、填报管理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35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0" y="215086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学工管理模块</a:t>
            </a:r>
            <a:endParaRPr lang="en-US" altLang="zh-CN" sz="3200" b="1" dirty="0">
              <a:solidFill>
                <a:srgbClr val="CC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961"/>
            <a:ext cx="12192000" cy="5282572"/>
          </a:xfrm>
          <a:prstGeom prst="rect">
            <a:avLst/>
          </a:prstGeom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130318" y="738569"/>
            <a:ext cx="11956907" cy="46166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学工管理模块功能：学生工作数据管理、业绩管理、填报管理、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活动管理、课程表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145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041799"/>
            <a:ext cx="12192000" cy="1800225"/>
            <a:chOff x="816" y="2304"/>
            <a:chExt cx="1440" cy="448"/>
          </a:xfrm>
        </p:grpSpPr>
        <p:sp>
          <p:nvSpPr>
            <p:cNvPr id="4" name="Freeform 4"/>
            <p:cNvSpPr/>
            <p:nvPr/>
          </p:nvSpPr>
          <p:spPr>
            <a:xfrm>
              <a:off x="816" y="2562"/>
              <a:ext cx="1440" cy="190"/>
            </a:xfrm>
            <a:custGeom>
              <a:avLst/>
              <a:gdLst>
                <a:gd name="txL" fmla="*/ 0 w 1120"/>
                <a:gd name="txT" fmla="*/ 0 h 252"/>
                <a:gd name="txR" fmla="*/ 1120 w 1120"/>
                <a:gd name="txB" fmla="*/ 252 h 252"/>
              </a:gdLst>
              <a:ahLst/>
              <a:cxnLst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147483647" y="0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</a:cxnLst>
              <a:rect l="txL" t="txT" r="txR" b="tx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>
                <a:alpha val="100000"/>
              </a:srgbClr>
            </a:solidFill>
            <a:ln w="0"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469A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0" y="2482852"/>
            <a:ext cx="12192000" cy="76944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4400" dirty="0" smtClean="0">
                <a:solidFill>
                  <a:srgbClr val="FFFFFF"/>
                </a:solidFill>
                <a:latin typeface="华文中宋" pitchFamily="2" charset="-122"/>
                <a:ea typeface="微软雅黑" pitchFamily="34" charset="-122"/>
              </a:rPr>
              <a:t>二、管理员数据维护</a:t>
            </a:r>
            <a:endParaRPr lang="zh-CN" altLang="en-US" sz="4400" dirty="0">
              <a:solidFill>
                <a:srgbClr val="FFFFFF"/>
              </a:solidFill>
              <a:latin typeface="华文中宋" pitchFamily="2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63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90533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90533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数据查询流程演示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962725"/>
            <a:ext cx="36571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数据查询操作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数据项名称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打开数据项列表，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可以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查看整个数据项内容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列表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右侧操作列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查看详情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可以查看每条数据的详细情况。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、点击列表数据列名旁的三角符号，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按列进行排序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4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、在列表上方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输入查询条件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，实现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组合查询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。（查询条件需要增加可以联系技术人员）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447852"/>
            <a:ext cx="3782802" cy="45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7467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数据查询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46" y="1867365"/>
            <a:ext cx="8299354" cy="33904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70" y="1477880"/>
            <a:ext cx="8289229" cy="37799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76" y="1499802"/>
            <a:ext cx="8294224" cy="355798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87" y="1390650"/>
            <a:ext cx="7931609" cy="4552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50" y="1366294"/>
            <a:ext cx="8265850" cy="44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数据修改流程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824610"/>
            <a:ext cx="36571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数据管理原则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学院平台数据遵循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“一数一源”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的原则，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数据管理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遵循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“谁录入谁修改，谁产生谁负责”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的原则，院系单位可修改院系导入或录入的数据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修改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数据项列表，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右侧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操作列</a:t>
            </a: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</a:t>
            </a: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数据后保存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即可。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376412"/>
            <a:ext cx="3782802" cy="45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数据修改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46" y="1258801"/>
            <a:ext cx="8185657" cy="46577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86" y="1223082"/>
            <a:ext cx="8188617" cy="47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数据新增流程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634110"/>
            <a:ext cx="3657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新增操作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打开数据项列表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列表上方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、录入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或者上传所需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附件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，用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星号标注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的数据为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必填数据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。有确定数据选项的数据可以用下拉框的方式进行选择填写。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、数据录入后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即可。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376412"/>
            <a:ext cx="3782802" cy="45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数据新增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93" y="1128721"/>
            <a:ext cx="8081962" cy="51006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88" y="1138250"/>
            <a:ext cx="8132552" cy="43910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34" y="1448043"/>
            <a:ext cx="8232666" cy="4210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04" y="1411743"/>
            <a:ext cx="8194540" cy="39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2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数据导入流程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634110"/>
            <a:ext cx="3657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导入操作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数据项列表，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列表上方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&lt;Excel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导入模板下载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下载模板文件。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按规范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将数据填写到模板文件中。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选择文件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，选择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填写完成的模板文件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，上传数据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5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导入成功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，页面提示上传成功，失败零条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若导入失败，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页面提示导入失败，请点击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下载错误数据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，下载错误数据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文件，查看错误原因。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376412"/>
            <a:ext cx="3782802" cy="48743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数据导入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86" y="1411743"/>
            <a:ext cx="8211952" cy="44767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267" y="1411743"/>
            <a:ext cx="8058150" cy="39719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28" y="1426030"/>
            <a:ext cx="7629525" cy="3943350"/>
          </a:xfrm>
          <a:prstGeom prst="rect">
            <a:avLst/>
          </a:prstGeom>
        </p:spPr>
      </p:pic>
      <p:pic>
        <p:nvPicPr>
          <p:cNvPr id="12" name="图片 11" descr="C:\Users\liuyq\AppData\Roaming\Tencent\Users\357927542\QQ\WinTemp\RichOle\A_)4SM_T2)YYG%%4{Q)@XQR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46" y="1736544"/>
            <a:ext cx="7177088" cy="364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 descr="C:\Users\liuyq\AppData\Roaming\Tencent\Users\357927542\QQ\WinTemp\RichOle\5%JWQ1N8EJCQRMUJN]$MFFX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130" y="1736543"/>
            <a:ext cx="7420305" cy="368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 descr="C:\Users\liuyq\AppData\Roaming\Tencent\Users\357927542\QQ\WinTemp\RichOle\1`UTIAD])}7Q1U~6)K}UXGO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47" y="2671764"/>
            <a:ext cx="6682092" cy="1700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26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数据导出流程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634110"/>
            <a:ext cx="36571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涉及内容：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可以导出所有管理模块的各类数据项。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导出操作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数据项列表，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列表上方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导出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导出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、选择要导出的字段，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即可将所有数据以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格式导出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376412"/>
            <a:ext cx="3782802" cy="45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数据导出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98" y="1395200"/>
            <a:ext cx="8254370" cy="44719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98" y="1411743"/>
            <a:ext cx="8238422" cy="38242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02" y="1333287"/>
            <a:ext cx="8093813" cy="459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审核流程演示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634110"/>
            <a:ext cx="36571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涉及内容：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涉及人事、本科生教学、学生信息、研究生教学、科研、公益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审核操作：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、各科室管理员登录系统后，点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数据审核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可以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看到审核待办。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、为方便审核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审核待办是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数据项分类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新增和报错放一起，通过申请类型区分。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、审核操作简单方便，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可以在一个界面完成一个数据项的审核操作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376412"/>
            <a:ext cx="3782802" cy="45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ea typeface="方正黑体简体" panose="02010601030101010101" pitchFamily="2" charset="-122"/>
              </a:rPr>
              <a:t>数据审核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D2FF6BE-D442-43BF-851C-51BD9957F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472" y="1599967"/>
            <a:ext cx="8077199" cy="340894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7818536-6353-43CE-B366-F6307092D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397" y="2088018"/>
            <a:ext cx="8343603" cy="25947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A396DEF-7408-4BA3-BB1A-836D047D9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86" y="1133003"/>
            <a:ext cx="818891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2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-371" r="28748" b="371"/>
          <a:stretch>
            <a:fillRect/>
          </a:stretch>
        </p:blipFill>
        <p:spPr>
          <a:xfrm>
            <a:off x="-5" y="-14025"/>
            <a:ext cx="5975799" cy="68720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66500" y="568053"/>
            <a:ext cx="9302174" cy="5662246"/>
          </a:xfrm>
          <a:prstGeom prst="rect">
            <a:avLst/>
          </a:prstGeom>
          <a:solidFill>
            <a:srgbClr val="FFC20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黑体简体" panose="02010601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257140" y="2264473"/>
            <a:ext cx="2649648" cy="2315028"/>
            <a:chOff x="3157322" y="2222289"/>
            <a:chExt cx="2649648" cy="2315028"/>
          </a:xfrm>
        </p:grpSpPr>
        <p:sp>
          <p:nvSpPr>
            <p:cNvPr id="51" name="任意多边形: 形状 50"/>
            <p:cNvSpPr/>
            <p:nvPr/>
          </p:nvSpPr>
          <p:spPr>
            <a:xfrm>
              <a:off x="3157322" y="2222289"/>
              <a:ext cx="2649648" cy="559977"/>
            </a:xfrm>
            <a:custGeom>
              <a:avLst/>
              <a:gdLst>
                <a:gd name="connsiteX0" fmla="*/ 438150 w 3695700"/>
                <a:gd name="connsiteY0" fmla="*/ 714375 h 781050"/>
                <a:gd name="connsiteX1" fmla="*/ 0 w 3695700"/>
                <a:gd name="connsiteY1" fmla="*/ 0 h 781050"/>
                <a:gd name="connsiteX2" fmla="*/ 3695700 w 3695700"/>
                <a:gd name="connsiteY2" fmla="*/ 0 h 781050"/>
                <a:gd name="connsiteX3" fmla="*/ 3257550 w 3695700"/>
                <a:gd name="connsiteY3" fmla="*/ 78105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00" h="781050">
                  <a:moveTo>
                    <a:pt x="438150" y="714375"/>
                  </a:moveTo>
                  <a:lnTo>
                    <a:pt x="0" y="0"/>
                  </a:lnTo>
                  <a:lnTo>
                    <a:pt x="3695700" y="0"/>
                  </a:lnTo>
                  <a:lnTo>
                    <a:pt x="3257550" y="78105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4181670" y="3977340"/>
              <a:ext cx="614609" cy="559977"/>
            </a:xfrm>
            <a:custGeom>
              <a:avLst/>
              <a:gdLst>
                <a:gd name="connsiteX0" fmla="*/ 0 w 857250"/>
                <a:gd name="connsiteY0" fmla="*/ 28575 h 781050"/>
                <a:gd name="connsiteX1" fmla="*/ 438150 w 857250"/>
                <a:gd name="connsiteY1" fmla="*/ 781050 h 781050"/>
                <a:gd name="connsiteX2" fmla="*/ 857250 w 857250"/>
                <a:gd name="connsiteY2" fmla="*/ 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781050">
                  <a:moveTo>
                    <a:pt x="0" y="28575"/>
                  </a:moveTo>
                  <a:lnTo>
                    <a:pt x="438150" y="781050"/>
                  </a:lnTo>
                  <a:lnTo>
                    <a:pt x="857250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3703727" y="2564904"/>
              <a:ext cx="1556836" cy="1186298"/>
              <a:chOff x="3703727" y="2564904"/>
              <a:chExt cx="1556836" cy="1186298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3812731" y="2564904"/>
                <a:ext cx="1338828" cy="834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4400" spc="100" dirty="0">
                    <a:solidFill>
                      <a:schemeClr val="bg1"/>
                    </a:solidFill>
                    <a:ea typeface="方正黑体简体" panose="02010601030101010101" pitchFamily="2" charset="-122"/>
                  </a:rPr>
                  <a:t>目录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3703727" y="3356992"/>
                <a:ext cx="1556836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pc="100" dirty="0">
                    <a:solidFill>
                      <a:schemeClr val="bg1"/>
                    </a:solidFill>
                    <a:ea typeface="方正黑体简体" panose="02010601030101010101" pitchFamily="2" charset="-122"/>
                  </a:rPr>
                  <a:t>CONTENTS</a:t>
                </a:r>
                <a:endParaRPr lang="zh-CN" altLang="en-US" spc="100" dirty="0">
                  <a:solidFill>
                    <a:schemeClr val="bg1"/>
                  </a:solidFill>
                  <a:ea typeface="方正黑体简体" panose="02010601030101010101" pitchFamily="2" charset="-122"/>
                </a:endParaRP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6729216" y="1485664"/>
            <a:ext cx="3583754" cy="4567120"/>
            <a:chOff x="-1485822" y="1431989"/>
            <a:chExt cx="3583754" cy="4567120"/>
          </a:xfrm>
        </p:grpSpPr>
        <p:sp>
          <p:nvSpPr>
            <p:cNvPr id="80" name="矩形 79"/>
            <p:cNvSpPr/>
            <p:nvPr/>
          </p:nvSpPr>
          <p:spPr>
            <a:xfrm>
              <a:off x="-651539" y="1565356"/>
              <a:ext cx="2749471" cy="46166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zh-CN" altLang="en-US" sz="2400" b="1" spc="100" dirty="0" smtClean="0">
                  <a:solidFill>
                    <a:schemeClr val="bg1"/>
                  </a:solidFill>
                  <a:ea typeface="方正黑体简体" panose="02010601030101010101" pitchFamily="2" charset="-122"/>
                </a:rPr>
                <a:t>管理角色使用流程</a:t>
              </a:r>
              <a:endParaRPr lang="zh-CN" altLang="en-US" sz="2400" b="1" spc="100" dirty="0">
                <a:solidFill>
                  <a:schemeClr val="bg1"/>
                </a:solidFill>
                <a:ea typeface="方正黑体简体" panose="02010601030101010101" pitchFamily="2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-651539" y="1810522"/>
              <a:ext cx="184731" cy="338554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endParaRPr lang="zh-CN" altLang="en-US" sz="1600" spc="100" dirty="0">
                <a:solidFill>
                  <a:schemeClr val="bg1"/>
                </a:solidFill>
                <a:ea typeface="方正黑体简体" panose="02010601030101010101" pitchFamily="2" charset="-122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-1485822" y="1431989"/>
              <a:ext cx="738357" cy="738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-1449427" y="1508780"/>
              <a:ext cx="665567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spc="100" dirty="0"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01</a:t>
              </a:r>
              <a:endParaRPr lang="zh-CN" altLang="en-US" sz="3200" spc="100" dirty="0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-651539" y="2848700"/>
              <a:ext cx="2749471" cy="46166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zh-CN" altLang="en-US" sz="2400" b="1" spc="100" dirty="0" smtClean="0">
                  <a:solidFill>
                    <a:schemeClr val="bg1"/>
                  </a:solidFill>
                  <a:ea typeface="方正黑体简体" panose="02010601030101010101" pitchFamily="2" charset="-122"/>
                </a:rPr>
                <a:t>教师角色使用流程</a:t>
              </a:r>
              <a:endParaRPr lang="zh-CN" altLang="en-US" sz="2400" b="1" spc="100" dirty="0">
                <a:solidFill>
                  <a:schemeClr val="bg1"/>
                </a:solidFill>
                <a:ea typeface="方正黑体简体" panose="02010601030101010101" pitchFamily="2" charset="-122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-651539" y="3093866"/>
              <a:ext cx="184731" cy="338554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endParaRPr lang="zh-CN" altLang="en-US" sz="1600" spc="100" dirty="0">
                <a:solidFill>
                  <a:schemeClr val="bg1"/>
                </a:solidFill>
                <a:ea typeface="方正黑体简体" panose="02010601030101010101" pitchFamily="2" charset="-122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-1485822" y="2715333"/>
              <a:ext cx="738357" cy="738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-1462251" y="2792124"/>
              <a:ext cx="691215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spc="100" dirty="0"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02</a:t>
              </a:r>
              <a:endParaRPr lang="zh-CN" altLang="en-US" sz="3200" spc="100" dirty="0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-651539" y="4122519"/>
              <a:ext cx="2749471" cy="46166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zh-CN" altLang="en-US" sz="2400" b="1" spc="100" dirty="0" smtClean="0">
                  <a:solidFill>
                    <a:schemeClr val="bg1"/>
                  </a:solidFill>
                  <a:ea typeface="方正黑体简体" panose="02010601030101010101" pitchFamily="2" charset="-122"/>
                </a:rPr>
                <a:t>学生角色使用流程</a:t>
              </a:r>
              <a:endParaRPr lang="zh-CN" altLang="en-US" sz="2400" b="1" spc="100" dirty="0">
                <a:solidFill>
                  <a:schemeClr val="bg1"/>
                </a:solidFill>
                <a:ea typeface="方正黑体简体" panose="02010601030101010101" pitchFamily="2" charset="-122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-651539" y="4377210"/>
              <a:ext cx="184731" cy="338554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endParaRPr lang="zh-CN" altLang="en-US" sz="1600" spc="100" dirty="0">
                <a:solidFill>
                  <a:schemeClr val="bg1"/>
                </a:solidFill>
                <a:ea typeface="方正黑体简体" panose="02010601030101010101" pitchFamily="2" charset="-122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-1485822" y="3998677"/>
              <a:ext cx="738357" cy="738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-1462251" y="4075468"/>
              <a:ext cx="691215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spc="100" dirty="0"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03</a:t>
              </a:r>
              <a:endParaRPr lang="zh-CN" altLang="en-US" sz="3200" spc="100" dirty="0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-651539" y="5660555"/>
              <a:ext cx="184731" cy="338554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endParaRPr lang="zh-CN" altLang="en-US" sz="1600" spc="100" dirty="0">
                <a:solidFill>
                  <a:schemeClr val="bg1"/>
                </a:solidFill>
                <a:ea typeface="方正黑体简体" panose="02010601030101010101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041799"/>
            <a:ext cx="12192000" cy="1800225"/>
            <a:chOff x="816" y="2304"/>
            <a:chExt cx="1440" cy="448"/>
          </a:xfrm>
        </p:grpSpPr>
        <p:sp>
          <p:nvSpPr>
            <p:cNvPr id="4" name="Freeform 4"/>
            <p:cNvSpPr/>
            <p:nvPr/>
          </p:nvSpPr>
          <p:spPr>
            <a:xfrm>
              <a:off x="816" y="2562"/>
              <a:ext cx="1440" cy="190"/>
            </a:xfrm>
            <a:custGeom>
              <a:avLst/>
              <a:gdLst>
                <a:gd name="txL" fmla="*/ 0 w 1120"/>
                <a:gd name="txT" fmla="*/ 0 h 252"/>
                <a:gd name="txR" fmla="*/ 1120 w 1120"/>
                <a:gd name="txB" fmla="*/ 252 h 252"/>
              </a:gdLst>
              <a:ahLst/>
              <a:cxnLst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147483647" y="0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</a:cxnLst>
              <a:rect l="txL" t="txT" r="txR" b="tx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>
                <a:alpha val="100000"/>
              </a:srgbClr>
            </a:solidFill>
            <a:ln w="0"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469A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0" y="2482852"/>
            <a:ext cx="12192000" cy="76944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4400" dirty="0" smtClean="0">
                <a:solidFill>
                  <a:srgbClr val="FFFFFF"/>
                </a:solidFill>
                <a:latin typeface="华文中宋" pitchFamily="2" charset="-122"/>
                <a:ea typeface="微软雅黑" pitchFamily="34" charset="-122"/>
              </a:rPr>
              <a:t>三、竞争性绩效考核</a:t>
            </a:r>
            <a:endParaRPr lang="zh-CN" altLang="en-US" sz="4400" dirty="0">
              <a:solidFill>
                <a:srgbClr val="FFFFFF"/>
              </a:solidFill>
              <a:latin typeface="华文中宋" pitchFamily="2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55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学院竞争性绩效考核工作流程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681735"/>
            <a:ext cx="365717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绩效考核工作流程：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、数据核对阶段：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参与考核的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教师核对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考核数据，采用引导式的数据核对方式，教师可以按照数据模块进行数据补录和报错。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2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、数据审核阶段：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管理员审核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教师补录和报错数据。</a:t>
            </a:r>
            <a:r>
              <a:rPr lang="zh-CN" altLang="en-US" sz="1600" dirty="0" smtClean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具体流程见数据审核流程演示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、业绩确认阶段：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绩效考核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开启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后，系统会根据教师已有的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分模块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进行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自动计算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每条数据的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计算规则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，对考核分进行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分配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无误后再确认提交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376412"/>
            <a:ext cx="3782802" cy="49196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考核工作流程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10" y="2137692"/>
            <a:ext cx="8283590" cy="27772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38" y="2134963"/>
            <a:ext cx="8165112" cy="28942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450" y="1076325"/>
            <a:ext cx="785866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竞争性绩效考核方案配置流程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634110"/>
            <a:ext cx="365717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考核方案配置操作：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  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人事管理员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可在系统中配置院系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竞争性绩效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计算方案，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业绩管理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&gt;-&lt;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业绩方案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进入业绩方案查询界面，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点击列表上方的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列表右侧的      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按钮来新建或修改</a:t>
            </a:r>
            <a:r>
              <a:rPr lang="zh-CN" altLang="en-US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竞争性绩效考核</a:t>
            </a:r>
            <a:r>
              <a:rPr lang="zh-CN" altLang="zh-CN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考核方案配置流程：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、设置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考核基本信息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、确定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、设置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考核规则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376412"/>
            <a:ext cx="3782802" cy="45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业绩管理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62" y="1844973"/>
            <a:ext cx="8262538" cy="345092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06" y="1140884"/>
            <a:ext cx="7200000" cy="31892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46" y="1633633"/>
            <a:ext cx="7200000" cy="314975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06" y="1939593"/>
            <a:ext cx="7920000" cy="36564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43A38B3-FDDB-471C-87EC-B45230951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07" y="1593609"/>
            <a:ext cx="7992590" cy="41249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02" y="3631194"/>
            <a:ext cx="28575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74" y="1993871"/>
            <a:ext cx="8263626" cy="3159154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业绩更新流程演示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367410"/>
            <a:ext cx="365717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业绩更新：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人事管理员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修改业绩方案后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，需更新业绩，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业绩按照新方案计算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业绩更新操作：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按业绩方案更新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点击业绩方案右侧操作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列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重新计算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，将重新计算所有被考核人员的所有业绩。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按人更新：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业绩方案右侧操作列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查看详情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切换至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被考核人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，点击人员右侧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重新计算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按考核项更新：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点击业绩方案右侧操作列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查看详情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考核规则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，点击考核项右侧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更新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282745"/>
            <a:ext cx="3782802" cy="51180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060356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业绩更新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66" y="1961136"/>
            <a:ext cx="8284634" cy="31728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54" y="1939701"/>
            <a:ext cx="8307245" cy="3184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75" y="3364635"/>
            <a:ext cx="238095" cy="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70054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70054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业绩附加管理流程演示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224535"/>
            <a:ext cx="36571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业绩附加管理：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管理员、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本科教务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管理员、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研究生工作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管理员对业绩特殊情况（业绩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扣除）的补充管理。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业绩附加管理操作：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业绩管理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&gt;-&lt;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业绩附加管理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业绩附加管理界面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按钮，可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按个人新增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业绩数据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批量导入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需要补充的业绩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4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导出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，可以导出补充的业绩数据和删除补充的业绩数据。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149395"/>
            <a:ext cx="3782802" cy="52323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927006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业绩附加管理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50" y="1812935"/>
            <a:ext cx="8226850" cy="378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业绩查询流程演示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596010"/>
            <a:ext cx="36571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业绩查询：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管理员、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本科教务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管理员、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研究生工作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管理员可以查询各口业绩明细。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业绩查询操作：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业绩管理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&gt;-&lt;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业绩方案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进入业绩方案查询界面，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查询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所有被考核人员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业绩数据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右侧操作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列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查看详情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，可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详细业绩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、点击列表上方导出按钮，可以导出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全部明细数据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、导出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结果汇总数据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282745"/>
            <a:ext cx="3782802" cy="51180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060356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>
                <a:ea typeface="方正黑体简体" panose="02010601030101010101" pitchFamily="2" charset="-122"/>
              </a:rPr>
              <a:t>业绩查询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16" y="1998199"/>
            <a:ext cx="8268305" cy="3516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31" y="1541881"/>
            <a:ext cx="8276760" cy="45784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42" y="1998199"/>
            <a:ext cx="8261988" cy="348584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39" y="4306712"/>
            <a:ext cx="247619" cy="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服务提交查询流程演示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596010"/>
            <a:ext cx="36571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服务提交查询：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人事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管理员可以查询各类填报服务提交情况（如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年度数据核对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绩效考核业绩数据核对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各类服务事项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查询操作：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填报管理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&gt;-&lt;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服务提交查询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进入服务提交情况查询界面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、通过列表上方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查询窗口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，可以组合查询各类填报服务提交情况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、点击列表上方导出按钮，可以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导出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提交情况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282745"/>
            <a:ext cx="3782802" cy="51180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060356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服务提交查询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510" y="1712015"/>
            <a:ext cx="8111490" cy="35267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10" y="1724737"/>
            <a:ext cx="8144561" cy="35596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56" y="1666342"/>
            <a:ext cx="8120743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8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041799"/>
            <a:ext cx="12192000" cy="1800225"/>
            <a:chOff x="816" y="2304"/>
            <a:chExt cx="1440" cy="448"/>
          </a:xfrm>
        </p:grpSpPr>
        <p:sp>
          <p:nvSpPr>
            <p:cNvPr id="5" name="Freeform 4"/>
            <p:cNvSpPr/>
            <p:nvPr/>
          </p:nvSpPr>
          <p:spPr>
            <a:xfrm>
              <a:off x="816" y="2562"/>
              <a:ext cx="1440" cy="190"/>
            </a:xfrm>
            <a:custGeom>
              <a:avLst/>
              <a:gdLst>
                <a:gd name="txL" fmla="*/ 0 w 1120"/>
                <a:gd name="txT" fmla="*/ 0 h 252"/>
                <a:gd name="txR" fmla="*/ 1120 w 1120"/>
                <a:gd name="txB" fmla="*/ 252 h 252"/>
              </a:gdLst>
              <a:ahLst/>
              <a:cxnLst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147483647" y="0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</a:cxnLst>
              <a:rect l="txL" t="txT" r="txR" b="tx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>
                <a:alpha val="100000"/>
              </a:srgbClr>
            </a:solidFill>
            <a:ln w="0"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469A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0" y="2482852"/>
            <a:ext cx="12192000" cy="76944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4400" dirty="0" smtClean="0">
                <a:solidFill>
                  <a:srgbClr val="FFFFFF"/>
                </a:solidFill>
                <a:latin typeface="华文中宋" pitchFamily="2" charset="-122"/>
                <a:ea typeface="微软雅黑" pitchFamily="34" charset="-122"/>
              </a:rPr>
              <a:t>四、平台服务功能</a:t>
            </a:r>
            <a:endParaRPr lang="zh-CN" altLang="en-US" sz="4400" dirty="0">
              <a:solidFill>
                <a:srgbClr val="FFFFFF"/>
              </a:solidFill>
              <a:latin typeface="华文中宋" pitchFamily="2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119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262" y="1232259"/>
            <a:ext cx="8493983" cy="4069335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301" y="934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187036" y="126816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                            轻应用服务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消息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发送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服务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80E81721-68F5-4D5C-A0A9-572695288746}"/>
              </a:ext>
            </a:extLst>
          </p:cNvPr>
          <p:cNvSpPr txBox="1"/>
          <p:nvPr/>
        </p:nvSpPr>
        <p:spPr>
          <a:xfrm>
            <a:off x="159730" y="347756"/>
            <a:ext cx="3299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kumimoji="1" lang="zh-CN" altLang="en-US" sz="2000" dirty="0" smtClean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kumimoji="1" lang="zh-CN" altLang="en-US" sz="2000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人事管理员</a:t>
            </a:r>
            <a:r>
              <a:rPr kumimoji="1" lang="zh-CN" altLang="en-US" sz="2000" dirty="0" smtClean="0">
                <a:solidFill>
                  <a:srgbClr val="2F5597"/>
                </a:solidFill>
                <a:latin typeface="黑体" pitchFamily="49" charset="-122"/>
                <a:ea typeface="黑体" pitchFamily="49" charset="-122"/>
              </a:rPr>
              <a:t>点击</a:t>
            </a:r>
            <a:r>
              <a:rPr kumimoji="1" lang="en-US" altLang="zh-CN" sz="20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&lt;</a:t>
            </a:r>
            <a:r>
              <a:rPr kumimoji="1" lang="zh-CN" altLang="en-US" sz="2000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消息管理</a:t>
            </a:r>
            <a:r>
              <a:rPr kumimoji="1" lang="en-US" altLang="zh-CN" sz="2000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&gt;</a:t>
            </a:r>
            <a:r>
              <a:rPr kumimoji="1" lang="zh-CN" altLang="en-US" sz="2000" dirty="0" smtClean="0">
                <a:solidFill>
                  <a:srgbClr val="2F5597"/>
                </a:solidFill>
                <a:latin typeface="黑体" pitchFamily="49" charset="-122"/>
                <a:ea typeface="黑体" pitchFamily="49" charset="-122"/>
              </a:rPr>
              <a:t>功能可以完成短信、微信、邮件发送。</a:t>
            </a:r>
            <a:endParaRPr kumimoji="1" lang="en-US" altLang="zh-CN" sz="2000" dirty="0" smtClean="0">
              <a:solidFill>
                <a:srgbClr val="2F5597"/>
              </a:solidFill>
              <a:latin typeface="黑体" pitchFamily="49" charset="-122"/>
              <a:ea typeface="黑体" pitchFamily="49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kumimoji="1" lang="zh-CN" altLang="en-US" sz="2000" dirty="0" smtClean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■短</a:t>
            </a:r>
            <a:r>
              <a:rPr kumimoji="1" lang="zh-CN" altLang="en-US" sz="2000" dirty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信管理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点击收信人栏目的“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选择发送对象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来源于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智慧理工大平台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kumimoji="1" lang="zh-CN" altLang="en-US" sz="2000" dirty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微信管理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点击发送给栏目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的“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选择发送对象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。需要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绑定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武汉理工大学企业号，发在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里的消息中心。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kumimoji="1" lang="zh-CN" altLang="en-US" sz="2000" dirty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邮件管理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点击收件人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栏目的“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选择发送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。邮箱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来源于智慧理工大平台。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kumimoji="1" lang="zh-CN" altLang="en-US" sz="2000" dirty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通讯录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用于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管理员定义属于自己的个性化的通讯录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9" y="304800"/>
            <a:ext cx="3342660" cy="6153665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759" y="1271861"/>
            <a:ext cx="8168204" cy="40297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62" y="1119601"/>
            <a:ext cx="8503984" cy="414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5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676" y="1335152"/>
            <a:ext cx="8508604" cy="40138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26" y="1591663"/>
            <a:ext cx="8582304" cy="4105753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301" y="934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186509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               轻应用服务</a:t>
            </a:r>
            <a:r>
              <a:rPr lang="en-US" altLang="zh-CN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会议室管理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342" y="988265"/>
            <a:ext cx="7908474" cy="517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288" y="1304267"/>
            <a:ext cx="8219048" cy="480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025" y="1473141"/>
            <a:ext cx="8161905" cy="4638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80E81721-68F5-4D5C-A0A9-572695288746}"/>
              </a:ext>
            </a:extLst>
          </p:cNvPr>
          <p:cNvSpPr txBox="1"/>
          <p:nvPr/>
        </p:nvSpPr>
        <p:spPr>
          <a:xfrm>
            <a:off x="149374" y="542888"/>
            <a:ext cx="328282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kumimoji="1" lang="zh-CN" altLang="en-US" sz="2000" dirty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会议室管理</a:t>
            </a:r>
            <a:endParaRPr lang="en-US" altLang="zh-CN" sz="2000" dirty="0" smtClean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切换至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人事管理员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会议室管理员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会议室管理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会议室维护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，可</a:t>
            </a:r>
            <a:r>
              <a:rPr lang="zh-CN" altLang="en-US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维护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学院内的会议室信息，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每个会议室的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kumimoji="1" lang="zh-CN" altLang="en-US" sz="2000" dirty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会议室预约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内用户选择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时间段预约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会议室，同时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显示不可预约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的时间段。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kumimoji="1" lang="zh-CN" altLang="en-US" sz="2000" dirty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会议室预约审核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会议室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负责人审核预约信息。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kumimoji="1" lang="zh-CN" altLang="en-US" sz="2000" dirty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黑名单维护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会议室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负责人在收回会议室时，对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不规范的会议室使用者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进行时段限制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</a:pPr>
            <a:r>
              <a:rPr kumimoji="1" lang="zh-CN" altLang="en-US" sz="2000" dirty="0" smtClean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会议室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占用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9" y="528918"/>
            <a:ext cx="3342660" cy="5900457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675" y="1578701"/>
            <a:ext cx="8323809" cy="3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327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33"/>
          <p:cNvSpPr txBox="1"/>
          <p:nvPr/>
        </p:nvSpPr>
        <p:spPr>
          <a:xfrm>
            <a:off x="6038551" y="2420719"/>
            <a:ext cx="5458580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4500" b="1" dirty="0" smtClean="0">
                <a:solidFill>
                  <a:schemeClr val="tx2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管理角色使用流程</a:t>
            </a:r>
            <a:endParaRPr lang="zh-CN" altLang="en-US" sz="4500" b="1" dirty="0">
              <a:solidFill>
                <a:schemeClr val="tx2"/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189571" y="3171613"/>
            <a:ext cx="4515991" cy="0"/>
          </a:xfrm>
          <a:prstGeom prst="line">
            <a:avLst/>
          </a:prstGeom>
          <a:ln>
            <a:solidFill>
              <a:srgbClr val="2E3D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49"/>
          <p:cNvSpPr txBox="1"/>
          <p:nvPr/>
        </p:nvSpPr>
        <p:spPr>
          <a:xfrm>
            <a:off x="9119413" y="3771132"/>
            <a:ext cx="2449196" cy="3005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endParaRPr lang="zh-CN" altLang="en-US" sz="1355" dirty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27" name="文本框 20" descr="e7d195523061f1c0c8c9ef2b4c47b9232c7d3c1aa29fc33cC35E69D0959227FEE46513058567BC4DFCDEC239794EE7F7D54C53BFAAED1E91F0142CACD1DBF61753822421AB78C025DC4BB29C14829EC7958081C093AE18BE12860807EF136105AA5915B6E1FC903132893A29C0D20F58B8483A3290107E264C17A103AC8D0961565853DA444ACA86"/>
          <p:cNvSpPr txBox="1"/>
          <p:nvPr/>
        </p:nvSpPr>
        <p:spPr>
          <a:xfrm>
            <a:off x="431371" y="2594326"/>
            <a:ext cx="1620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tx2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01</a:t>
            </a:r>
            <a:endParaRPr lang="zh-CN" altLang="en-US" sz="8800" b="1" dirty="0">
              <a:solidFill>
                <a:schemeClr val="tx2"/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19" name="任意多边形: 形状 18"/>
          <p:cNvSpPr/>
          <p:nvPr/>
        </p:nvSpPr>
        <p:spPr>
          <a:xfrm rot="2703926">
            <a:off x="-5250883" y="-1179517"/>
            <a:ext cx="9025003" cy="9025003"/>
          </a:xfrm>
          <a:custGeom>
            <a:avLst/>
            <a:gdLst>
              <a:gd name="connsiteX0" fmla="*/ 0 w 6768752"/>
              <a:gd name="connsiteY0" fmla="*/ 0 h 6768752"/>
              <a:gd name="connsiteX1" fmla="*/ 6768752 w 6768752"/>
              <a:gd name="connsiteY1" fmla="*/ 0 h 6768752"/>
              <a:gd name="connsiteX2" fmla="*/ 6768752 w 6768752"/>
              <a:gd name="connsiteY2" fmla="*/ 6768752 h 6768752"/>
              <a:gd name="connsiteX3" fmla="*/ 6443043 w 6768752"/>
              <a:gd name="connsiteY3" fmla="*/ 6768752 h 6768752"/>
              <a:gd name="connsiteX4" fmla="*/ 6443043 w 6768752"/>
              <a:gd name="connsiteY4" fmla="*/ 326455 h 6768752"/>
              <a:gd name="connsiteX5" fmla="*/ 0 w 6768752"/>
              <a:gd name="connsiteY5" fmla="*/ 326455 h 6768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8752" h="6768752">
                <a:moveTo>
                  <a:pt x="0" y="0"/>
                </a:moveTo>
                <a:lnTo>
                  <a:pt x="6768752" y="0"/>
                </a:lnTo>
                <a:lnTo>
                  <a:pt x="6768752" y="6768752"/>
                </a:lnTo>
                <a:lnTo>
                  <a:pt x="6443043" y="6768752"/>
                </a:lnTo>
                <a:lnTo>
                  <a:pt x="6443043" y="326455"/>
                </a:lnTo>
                <a:lnTo>
                  <a:pt x="0" y="326455"/>
                </a:lnTo>
                <a:close/>
              </a:path>
            </a:pathLst>
          </a:custGeom>
          <a:solidFill>
            <a:srgbClr val="FFC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20" name="任意多边形: 形状 19"/>
          <p:cNvSpPr/>
          <p:nvPr/>
        </p:nvSpPr>
        <p:spPr>
          <a:xfrm rot="2703926">
            <a:off x="-934001" y="1415794"/>
            <a:ext cx="3511637" cy="3511637"/>
          </a:xfrm>
          <a:custGeom>
            <a:avLst/>
            <a:gdLst>
              <a:gd name="connsiteX0" fmla="*/ 292664 w 2633728"/>
              <a:gd name="connsiteY0" fmla="*/ 292664 h 2633728"/>
              <a:gd name="connsiteX1" fmla="*/ 292664 w 2633728"/>
              <a:gd name="connsiteY1" fmla="*/ 2341064 h 2633728"/>
              <a:gd name="connsiteX2" fmla="*/ 2341064 w 2633728"/>
              <a:gd name="connsiteY2" fmla="*/ 2341064 h 2633728"/>
              <a:gd name="connsiteX3" fmla="*/ 2341064 w 2633728"/>
              <a:gd name="connsiteY3" fmla="*/ 292664 h 2633728"/>
              <a:gd name="connsiteX4" fmla="*/ 0 w 2633728"/>
              <a:gd name="connsiteY4" fmla="*/ 0 h 2633728"/>
              <a:gd name="connsiteX5" fmla="*/ 2633728 w 2633728"/>
              <a:gd name="connsiteY5" fmla="*/ 0 h 2633728"/>
              <a:gd name="connsiteX6" fmla="*/ 2633728 w 2633728"/>
              <a:gd name="connsiteY6" fmla="*/ 2633728 h 2633728"/>
              <a:gd name="connsiteX7" fmla="*/ 0 w 2633728"/>
              <a:gd name="connsiteY7" fmla="*/ 2633728 h 263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3728" h="2633728">
                <a:moveTo>
                  <a:pt x="292664" y="292664"/>
                </a:moveTo>
                <a:lnTo>
                  <a:pt x="292664" y="2341064"/>
                </a:lnTo>
                <a:lnTo>
                  <a:pt x="2341064" y="2341064"/>
                </a:lnTo>
                <a:lnTo>
                  <a:pt x="2341064" y="292664"/>
                </a:lnTo>
                <a:close/>
                <a:moveTo>
                  <a:pt x="0" y="0"/>
                </a:moveTo>
                <a:lnTo>
                  <a:pt x="2633728" y="0"/>
                </a:lnTo>
                <a:lnTo>
                  <a:pt x="2633728" y="2633728"/>
                </a:lnTo>
                <a:lnTo>
                  <a:pt x="0" y="263372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方正黑体简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09" y="282094"/>
            <a:ext cx="3780716" cy="757712"/>
          </a:xfrm>
          <a:prstGeom prst="rect">
            <a:avLst/>
          </a:prstGeom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773128" y="3618064"/>
            <a:ext cx="5862231" cy="120032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管理角色、管理端访问、管理岗位首页、管理员数据维护、竞争性绩效考核、平台服务功能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41365" y="179400"/>
            <a:ext cx="5288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轻应用服务</a:t>
            </a:r>
            <a:r>
              <a:rPr lang="en-US" altLang="zh-CN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会议签到二维码</a:t>
            </a:r>
            <a:endParaRPr lang="zh-CN" altLang="en-US" sz="32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9" y="528918"/>
            <a:ext cx="3342660" cy="5900457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0E81721-68F5-4D5C-A0A9-572695288746}"/>
              </a:ext>
            </a:extLst>
          </p:cNvPr>
          <p:cNvSpPr txBox="1"/>
          <p:nvPr/>
        </p:nvSpPr>
        <p:spPr>
          <a:xfrm>
            <a:off x="146349" y="833045"/>
            <a:ext cx="328282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kumimoji="1" lang="zh-CN" altLang="en-US" sz="2000" dirty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会议签到二维码</a:t>
            </a:r>
            <a:endParaRPr lang="en-US" altLang="zh-CN" sz="2000" dirty="0" smtClean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一、预约会议室     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预约的会议室经过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管理员审核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查询会议室预约信息，在会议室预约信息列表右侧操作栏，点击电脑签到按钮  可显示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签到二维码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。签到完成后可点击查看按钮  查看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签到信息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二维码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刷新一次。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二、会议签到管理员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20" y="2992000"/>
            <a:ext cx="257175" cy="228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7" y="1804507"/>
            <a:ext cx="8280000" cy="334927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467" y="1015540"/>
            <a:ext cx="7200000" cy="507435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59" y="3584770"/>
            <a:ext cx="228600" cy="2571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7" y="1804507"/>
            <a:ext cx="8280000" cy="309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925" y="1557360"/>
            <a:ext cx="8190261" cy="34449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92" y="2081482"/>
            <a:ext cx="8109726" cy="3360910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301" y="934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143645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        轻应用服务</a:t>
            </a:r>
            <a:r>
              <a:rPr lang="en-US" altLang="zh-CN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活动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管理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80E81721-68F5-4D5C-A0A9-572695288746}"/>
              </a:ext>
            </a:extLst>
          </p:cNvPr>
          <p:cNvSpPr txBox="1"/>
          <p:nvPr/>
        </p:nvSpPr>
        <p:spPr>
          <a:xfrm>
            <a:off x="211565" y="874588"/>
            <a:ext cx="31758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活动发布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46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	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切换至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学工管理员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或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活动管理员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身份，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活动管理页面。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lvl="0">
              <a:lnSpc>
                <a:spcPts val="2400"/>
              </a:lnSpc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活动管理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进入活动列表页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。点击活动列表上方的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按钮新建活动。</a:t>
            </a: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活动报名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46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	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学生报名参加活动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46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活动审核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600"/>
              </a:spcAft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	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活动负责人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活动审核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进入活动审核列表页面，可进行活动审批，同时可以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导出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该活动申请及审核情况。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46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830" y="934935"/>
            <a:ext cx="8348876" cy="520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900" y="1240798"/>
            <a:ext cx="8252806" cy="519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829" y="1519710"/>
            <a:ext cx="8348876" cy="412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9" y="645459"/>
            <a:ext cx="3342660" cy="5793843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301" y="934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115069"/>
            <a:ext cx="12191999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轻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应用服务</a:t>
            </a:r>
            <a:r>
              <a:rPr lang="en-US" altLang="zh-CN" sz="28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问卷调查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80E81721-68F5-4D5C-A0A9-572695288746}"/>
              </a:ext>
            </a:extLst>
          </p:cNvPr>
          <p:cNvSpPr txBox="1"/>
          <p:nvPr/>
        </p:nvSpPr>
        <p:spPr>
          <a:xfrm>
            <a:off x="203031" y="719289"/>
            <a:ext cx="3221877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■ 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69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创建问卷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46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lvl="0" indent="0" fontAlgn="auto">
              <a:lnSpc>
                <a:spcPts val="2400"/>
              </a:lnSpc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切换至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问卷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管理员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身份，可以通过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引导式的操作界面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来创建问卷。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参加问卷调查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46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问卷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设置完毕开启后，用户可以登录进行问卷调查。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问卷结果统计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调查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结束，即可进行结果统计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在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问卷管理列表页面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     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统计按钮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可以查看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问卷调查统计情况。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问卷统计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，进入问卷统计列表页面，点击列表右边操作列     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结果查询按钮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，可以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被调查人投票情况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9" y="717176"/>
            <a:ext cx="3342660" cy="5711367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516" y="1691660"/>
            <a:ext cx="8612484" cy="3194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00" y="1280196"/>
            <a:ext cx="8641860" cy="47491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91" y="923924"/>
            <a:ext cx="8154188" cy="53244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82" y="1529292"/>
            <a:ext cx="8488318" cy="38786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50" y="862927"/>
            <a:ext cx="7960269" cy="50482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49" y="4260498"/>
            <a:ext cx="238095" cy="2190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2222" y="1645740"/>
            <a:ext cx="8669777" cy="324058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700" y="876300"/>
            <a:ext cx="8577561" cy="540798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1125" y="1663529"/>
            <a:ext cx="8208208" cy="33746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56" y="5741318"/>
            <a:ext cx="238095" cy="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820" y="1595669"/>
            <a:ext cx="8548180" cy="2904722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301" y="934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115069"/>
            <a:ext cx="12191999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   轻应用服务</a:t>
            </a:r>
            <a:r>
              <a:rPr lang="en-US" altLang="zh-CN" sz="28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投票管理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80E81721-68F5-4D5C-A0A9-572695288746}"/>
              </a:ext>
            </a:extLst>
          </p:cNvPr>
          <p:cNvSpPr txBox="1"/>
          <p:nvPr/>
        </p:nvSpPr>
        <p:spPr>
          <a:xfrm>
            <a:off x="259415" y="674477"/>
            <a:ext cx="316381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■ </a:t>
            </a:r>
            <a:r>
              <a:rPr kumimoji="1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9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创建投票事项</a:t>
            </a:r>
            <a:endParaRPr kumimoji="1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46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ts val="24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切换至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人事管理员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投票管理员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，可以通过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引导式的操作界面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来创建投票事项。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■ 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参加投票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46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投票事项开启后，用户可以登录进行投票。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■ 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投票结果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投票结束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，即可进行结果统计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在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投票管理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列表页面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    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统计按钮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投票统计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情况。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投票统计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进入投票统计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列表页面，点击列表右边操作列    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结果查询按钮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，可以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查询投票人投票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32" y="638289"/>
            <a:ext cx="3256057" cy="57983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63" y="805262"/>
            <a:ext cx="8463743" cy="54673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620" y="1628674"/>
            <a:ext cx="8561379" cy="30100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74" y="4260498"/>
            <a:ext cx="238095" cy="2190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462" y="869199"/>
            <a:ext cx="8132608" cy="53967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8" y="5784498"/>
            <a:ext cx="238095" cy="2190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220" y="1519625"/>
            <a:ext cx="8625780" cy="365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301" y="934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215092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申请审批服务</a:t>
            </a:r>
            <a:r>
              <a:rPr lang="en-US" altLang="zh-CN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服务事项审批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80E81721-68F5-4D5C-A0A9-572695288746}"/>
              </a:ext>
            </a:extLst>
          </p:cNvPr>
          <p:cNvSpPr txBox="1"/>
          <p:nvPr/>
        </p:nvSpPr>
        <p:spPr>
          <a:xfrm>
            <a:off x="203032" y="1548788"/>
            <a:ext cx="325605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、切换至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教师身份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填报审核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，进入填报审核列表页面。</a:t>
            </a: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、点击列表右边操作列的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办理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按钮，进入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事项审核页面。</a:t>
            </a:r>
            <a:endParaRPr lang="en-US" altLang="zh-CN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、同意通过事项点击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同意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，不通过事项点击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回退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9" y="908720"/>
            <a:ext cx="3342660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959" y="1720957"/>
            <a:ext cx="8554416" cy="35463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53" y="1067199"/>
            <a:ext cx="7793228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0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301" y="934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6" y="1119601"/>
            <a:ext cx="7772693" cy="2895256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013" y="177568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基于数据的轻</a:t>
            </a:r>
            <a:r>
              <a:rPr kumimoji="0" lang="zh-CN" altLang="en-US" sz="3200" b="1" i="0" u="none" strike="noStrike" kern="1200" cap="none" spc="0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应用服务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80E81721-68F5-4D5C-A0A9-572695288746}"/>
              </a:ext>
            </a:extLst>
          </p:cNvPr>
          <p:cNvSpPr txBox="1"/>
          <p:nvPr/>
        </p:nvSpPr>
        <p:spPr>
          <a:xfrm>
            <a:off x="244016" y="970451"/>
            <a:ext cx="320956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just" fontAlgn="auto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学生成绩绩点计算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	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根据教务系统的学生考试成绩，按照学工提供绩点计算公式直接算出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学生成绩的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绩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defRPr/>
            </a:pPr>
            <a:r>
              <a:rPr kumimoji="1" lang="zh-CN" altLang="en-US" sz="2000" dirty="0" smtClean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实习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</a:t>
            </a:r>
            <a:endParaRPr lang="en-US" altLang="zh-CN" sz="2000" dirty="0" smtClean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从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教务处同步实习实践教学任务，由老师补充填写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实习计划，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教学办审核，导出上报表格。</a:t>
            </a:r>
            <a:endParaRPr lang="en-US" altLang="zh-CN" sz="2000" dirty="0" smtClean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defRPr/>
            </a:pPr>
            <a:r>
              <a:rPr kumimoji="1" lang="zh-CN" altLang="en-US" sz="2000" dirty="0" smtClean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实习经费预算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defRPr/>
            </a:pP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从教务处同步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实习实践教学任务，由老师补充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填写实习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经费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，教学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审核，导出上报表格。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33" y="908720"/>
            <a:ext cx="3288646" cy="556828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332" y="887709"/>
            <a:ext cx="7560000" cy="55243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332" y="2740518"/>
            <a:ext cx="8280000" cy="9046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60" y="1731304"/>
            <a:ext cx="7059344" cy="3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18" y="1119188"/>
            <a:ext cx="8233869" cy="3957638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301" y="934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013" y="191856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基于数据的轻</a:t>
            </a:r>
            <a:r>
              <a:rPr kumimoji="0" lang="zh-CN" altLang="en-US" sz="3200" b="1" i="0" u="none" strike="noStrike" kern="1200" cap="none" spc="0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应用服务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80E81721-68F5-4D5C-A0A9-572695288746}"/>
              </a:ext>
            </a:extLst>
          </p:cNvPr>
          <p:cNvSpPr txBox="1"/>
          <p:nvPr/>
        </p:nvSpPr>
        <p:spPr>
          <a:xfrm>
            <a:off x="215441" y="1056176"/>
            <a:ext cx="31468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研究生工作量分解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	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分为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教学工作量分解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指导工作量分解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，管理员导入总工作量，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由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负责人再进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系统进行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分解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本科生工作量分解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由管理员导入除理论外的其他工作量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教师进行分解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defRPr/>
            </a:pPr>
            <a:r>
              <a:rPr kumimoji="1" lang="zh-CN" altLang="en-US" dirty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安排提醒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  <a:defRPr/>
            </a:pPr>
            <a:r>
              <a:rPr kumimoji="1" lang="en-US" altLang="zh-CN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kumimoji="1" lang="zh-CN" altLang="en-US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由管理员导入考试安排数据后，对接消息平台，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给监考老师发送考试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提醒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1119188"/>
            <a:ext cx="8524875" cy="39724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1DC6A3C-B51E-4AA4-BA19-1CE692473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105" y="1764086"/>
            <a:ext cx="8314719" cy="30460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374" y="1367915"/>
            <a:ext cx="4116025" cy="3971202"/>
          </a:xfrm>
          <a:prstGeom prst="rect">
            <a:avLst/>
          </a:prstGeom>
        </p:spPr>
      </p:pic>
      <p:sp>
        <p:nvSpPr>
          <p:cNvPr id="12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65" y="908720"/>
            <a:ext cx="3365959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053" y="188640"/>
            <a:ext cx="1218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学院数据统计分析</a:t>
            </a:r>
          </a:p>
        </p:txBody>
      </p:sp>
      <p:sp>
        <p:nvSpPr>
          <p:cNvPr id="3" name="矩形 2"/>
          <p:cNvSpPr/>
          <p:nvPr/>
        </p:nvSpPr>
        <p:spPr>
          <a:xfrm>
            <a:off x="767408" y="1556792"/>
            <a:ext cx="2016224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57200"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24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人事</a:t>
            </a:r>
            <a:r>
              <a:rPr lang="zh-CN" altLang="en-US" sz="24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分析：</a:t>
            </a:r>
            <a:endParaRPr lang="en-US" altLang="zh-CN" sz="2400" b="0" dirty="0" smtClean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defTabSz="4572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CN" sz="2400" b="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在职情况统计、在职教工年龄分布、离退休人员统计、职称、学位、学历、学学缘结构分析、研究生导师结构分析</a:t>
            </a:r>
            <a:r>
              <a:rPr lang="zh-CN" altLang="en-US" sz="2000" b="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b="0" dirty="0" smtClean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69" y="908720"/>
            <a:ext cx="2656995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11" y="1484784"/>
            <a:ext cx="8939449" cy="390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053" y="188640"/>
            <a:ext cx="1218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学院数据统计分析</a:t>
            </a:r>
          </a:p>
        </p:txBody>
      </p:sp>
      <p:sp>
        <p:nvSpPr>
          <p:cNvPr id="3" name="矩形 2"/>
          <p:cNvSpPr/>
          <p:nvPr/>
        </p:nvSpPr>
        <p:spPr>
          <a:xfrm>
            <a:off x="771057" y="1628800"/>
            <a:ext cx="2084583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24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24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  <a:endParaRPr lang="en-US" altLang="zh-CN" sz="2400" b="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CN" sz="2400" b="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课堂教学分析、指导毕业生统计、指导研究生统计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69" y="908720"/>
            <a:ext cx="2729003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834291"/>
            <a:ext cx="8208912" cy="56910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70" y="792088"/>
            <a:ext cx="8283662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1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053" y="116920"/>
            <a:ext cx="1218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学院数据统计分析</a:t>
            </a:r>
          </a:p>
        </p:txBody>
      </p:sp>
      <p:sp>
        <p:nvSpPr>
          <p:cNvPr id="3" name="矩形 2"/>
          <p:cNvSpPr/>
          <p:nvPr/>
        </p:nvSpPr>
        <p:spPr>
          <a:xfrm>
            <a:off x="771057" y="1888219"/>
            <a:ext cx="2444623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24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科研分析</a:t>
            </a:r>
            <a:endParaRPr lang="en-US" altLang="zh-CN" sz="2400" b="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defTabSz="4572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CN" sz="2400" b="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科研立项、合同额、到账额分析，著作与授权专利统计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531" y="948921"/>
            <a:ext cx="2945027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76" y="766282"/>
            <a:ext cx="8428588" cy="5759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10" y="1693188"/>
            <a:ext cx="8393954" cy="3905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49" y="1888219"/>
            <a:ext cx="8478742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7329" y="90590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329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7329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7329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管理角色介绍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21010" y="1225323"/>
            <a:ext cx="11377264" cy="5089752"/>
          </a:xfrm>
          <a:prstGeom prst="roundRect">
            <a:avLst>
              <a:gd name="adj" fmla="val 5362"/>
            </a:avLst>
          </a:prstGeom>
          <a:solidFill>
            <a:srgbClr val="FFFFFF"/>
          </a:solidFill>
          <a:ln w="19050">
            <a:solidFill>
              <a:srgbClr val="00469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anchor="ctr"/>
          <a:lstStyle/>
          <a:p>
            <a:pPr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3" name="文本框 1"/>
          <p:cNvSpPr txBox="1"/>
          <p:nvPr/>
        </p:nvSpPr>
        <p:spPr>
          <a:xfrm>
            <a:off x="885826" y="1733242"/>
            <a:ext cx="10563224" cy="365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387350" indent="66675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776288" indent="134938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166813" indent="201613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555750" indent="269875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defTabSz="725329">
              <a:lnSpc>
                <a:spcPct val="135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zh-CN" altLang="en-US" sz="2800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岗位：</a:t>
            </a:r>
            <a:r>
              <a:rPr lang="zh-CN" altLang="en-US" sz="2800" kern="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人事管理员</a:t>
            </a:r>
            <a:r>
              <a:rPr lang="zh-CN" altLang="en-US" sz="28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</a:t>
            </a:r>
            <a:r>
              <a:rPr lang="zh-CN" altLang="en-US" sz="2800" kern="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科研管理员</a:t>
            </a:r>
            <a:r>
              <a:rPr lang="zh-CN" altLang="en-US" sz="28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</a:t>
            </a:r>
            <a:r>
              <a:rPr lang="zh-CN" altLang="en-US" sz="2800" kern="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本科教务</a:t>
            </a:r>
            <a:r>
              <a:rPr lang="zh-CN" altLang="en-US" sz="2800" kern="0" dirty="0" smtClean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管理员</a:t>
            </a:r>
            <a:r>
              <a:rPr lang="zh-CN" altLang="en-US" sz="28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</a:t>
            </a:r>
            <a:r>
              <a:rPr lang="zh-CN" altLang="en-US" sz="2800" kern="0" dirty="0" smtClean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研究生工作管理员</a:t>
            </a:r>
            <a:r>
              <a:rPr lang="zh-CN" altLang="en-US" sz="28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</a:t>
            </a:r>
            <a:r>
              <a:rPr lang="zh-CN" altLang="en-US" sz="2800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学工管理员</a:t>
            </a:r>
            <a:endParaRPr lang="en-US" altLang="zh-CN" sz="2800" kern="0" dirty="0" smtClean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defTabSz="725329">
              <a:lnSpc>
                <a:spcPct val="135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zh-CN" altLang="en-US" sz="2800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工作：</a:t>
            </a:r>
            <a:r>
              <a:rPr lang="zh-CN" altLang="en-US" sz="28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研究生</a:t>
            </a: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学工管理员、</a:t>
            </a:r>
            <a:r>
              <a:rPr lang="zh-CN" altLang="en-US" sz="28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社会实践</a:t>
            </a: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管理员、工时记录管理员、竞赛奖励管理员、干部任职</a:t>
            </a:r>
            <a:r>
              <a:rPr lang="zh-CN" altLang="en-US" sz="28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管理员、第二课堂管理员、论文审核员</a:t>
            </a:r>
            <a:endParaRPr lang="en-US" altLang="zh-CN" sz="28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defTabSz="725329">
              <a:lnSpc>
                <a:spcPct val="135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zh-CN" altLang="en-US" sz="28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功能：</a:t>
            </a: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活动管理员、问卷管理员、会议室管理员、企业管理员、考核配置管理</a:t>
            </a:r>
            <a:r>
              <a:rPr lang="zh-CN" altLang="en-US" sz="28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员</a:t>
            </a:r>
            <a:endParaRPr lang="en-US" altLang="zh-CN" sz="28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1282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053" y="188640"/>
            <a:ext cx="1218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学院数据统计分析</a:t>
            </a:r>
            <a:endParaRPr lang="zh-CN" altLang="en-US" sz="3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0875" y="1610003"/>
            <a:ext cx="2514805" cy="190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CN" sz="2400" b="0" dirty="0" smtClean="0">
                <a:solidFill>
                  <a:srgbClr val="00469A"/>
                </a:solidFill>
                <a:latin typeface="+mn-ea"/>
                <a:ea typeface="+mn-ea"/>
              </a:rPr>
              <a:t>	</a:t>
            </a:r>
            <a:endParaRPr lang="en-US" altLang="zh-CN" sz="2000" dirty="0" smtClean="0">
              <a:solidFill>
                <a:srgbClr val="00469A"/>
              </a:solidFill>
              <a:latin typeface="+mn-ea"/>
              <a:ea typeface="+mn-ea"/>
            </a:endParaRPr>
          </a:p>
          <a:p>
            <a:pPr marL="342900" lvl="0" indent="-342900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n"/>
              <a:defRPr/>
            </a:pPr>
            <a:r>
              <a:rPr lang="zh-CN" altLang="en-US" sz="24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论文分析</a:t>
            </a:r>
            <a:endParaRPr lang="en-US" altLang="zh-CN" sz="2400" dirty="0" smtClean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CN" sz="24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收录情况、期刊级别的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</a:t>
            </a:r>
          </a:p>
        </p:txBody>
      </p:sp>
      <p:sp>
        <p:nvSpPr>
          <p:cNvPr id="4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69" y="908720"/>
            <a:ext cx="2945027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559" y="1726535"/>
            <a:ext cx="8690113" cy="299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5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053" y="188640"/>
            <a:ext cx="1218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学院数据统计分析</a:t>
            </a:r>
            <a:endParaRPr lang="zh-CN" altLang="en-US" sz="3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0875" y="1556792"/>
            <a:ext cx="2516631" cy="234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altLang="zh-CN" sz="2000" dirty="0" smtClean="0">
              <a:solidFill>
                <a:srgbClr val="00469A"/>
              </a:solidFill>
              <a:latin typeface="+mn-ea"/>
              <a:ea typeface="+mn-ea"/>
            </a:endParaRPr>
          </a:p>
          <a:p>
            <a:pPr marL="342900" indent="-342900" algn="just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n"/>
              <a:defRPr/>
            </a:pPr>
            <a:r>
              <a:rPr lang="zh-CN" altLang="en-US" sz="24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毕业就业情况分析</a:t>
            </a:r>
            <a:endParaRPr lang="en-US" altLang="zh-CN" sz="2400" dirty="0" smtClean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CN" sz="24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毕业人数、就业情况、就职行业</a:t>
            </a:r>
            <a:r>
              <a:rPr lang="en-US" altLang="zh-CN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69" y="908720"/>
            <a:ext cx="3089044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E149B9A-F87B-47F9-9151-D4FF4DD59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1637326"/>
            <a:ext cx="8237703" cy="32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9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33"/>
          <p:cNvSpPr txBox="1"/>
          <p:nvPr/>
        </p:nvSpPr>
        <p:spPr>
          <a:xfrm>
            <a:off x="6038551" y="1925419"/>
            <a:ext cx="545858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500" b="1" dirty="0" smtClean="0">
                <a:solidFill>
                  <a:schemeClr val="tx2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教师</a:t>
            </a:r>
            <a:r>
              <a:rPr lang="zh-CN" altLang="en-US" sz="4500" b="1" dirty="0">
                <a:solidFill>
                  <a:schemeClr val="tx2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角色使用流程</a:t>
            </a:r>
          </a:p>
          <a:p>
            <a:pPr lvl="0"/>
            <a:endParaRPr lang="zh-CN" altLang="en-US" sz="4500" b="1" dirty="0">
              <a:solidFill>
                <a:schemeClr val="tx2"/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189571" y="2676313"/>
            <a:ext cx="4515991" cy="0"/>
          </a:xfrm>
          <a:prstGeom prst="line">
            <a:avLst/>
          </a:prstGeom>
          <a:ln>
            <a:solidFill>
              <a:srgbClr val="2E3D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0" descr="e7d195523061f1c0c8c9ef2b4c47b9232c7d3c1aa29fc33cC35E69D0959227FEE46513058567BC4DFCDEC239794EE7F7D54C53BFAAED1E91F0142CACD1DBF61753822421AB78C025DC4BB29C14829EC7958081C093AE18BE12860807EF136105AA5915B6E1FC903132893A29C0D20F58B8483A3290107E264C17A103AC8D0961565853DA444ACA86"/>
          <p:cNvSpPr txBox="1"/>
          <p:nvPr/>
        </p:nvSpPr>
        <p:spPr>
          <a:xfrm>
            <a:off x="431371" y="2594326"/>
            <a:ext cx="1620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tx2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02</a:t>
            </a:r>
            <a:endParaRPr lang="zh-CN" altLang="en-US" sz="8800" b="1" dirty="0">
              <a:solidFill>
                <a:schemeClr val="tx2"/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19" name="任意多边形: 形状 18"/>
          <p:cNvSpPr/>
          <p:nvPr/>
        </p:nvSpPr>
        <p:spPr>
          <a:xfrm rot="2703926">
            <a:off x="-5250883" y="-1179517"/>
            <a:ext cx="9025003" cy="9025003"/>
          </a:xfrm>
          <a:custGeom>
            <a:avLst/>
            <a:gdLst>
              <a:gd name="connsiteX0" fmla="*/ 0 w 6768752"/>
              <a:gd name="connsiteY0" fmla="*/ 0 h 6768752"/>
              <a:gd name="connsiteX1" fmla="*/ 6768752 w 6768752"/>
              <a:gd name="connsiteY1" fmla="*/ 0 h 6768752"/>
              <a:gd name="connsiteX2" fmla="*/ 6768752 w 6768752"/>
              <a:gd name="connsiteY2" fmla="*/ 6768752 h 6768752"/>
              <a:gd name="connsiteX3" fmla="*/ 6443043 w 6768752"/>
              <a:gd name="connsiteY3" fmla="*/ 6768752 h 6768752"/>
              <a:gd name="connsiteX4" fmla="*/ 6443043 w 6768752"/>
              <a:gd name="connsiteY4" fmla="*/ 326455 h 6768752"/>
              <a:gd name="connsiteX5" fmla="*/ 0 w 6768752"/>
              <a:gd name="connsiteY5" fmla="*/ 326455 h 6768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8752" h="6768752">
                <a:moveTo>
                  <a:pt x="0" y="0"/>
                </a:moveTo>
                <a:lnTo>
                  <a:pt x="6768752" y="0"/>
                </a:lnTo>
                <a:lnTo>
                  <a:pt x="6768752" y="6768752"/>
                </a:lnTo>
                <a:lnTo>
                  <a:pt x="6443043" y="6768752"/>
                </a:lnTo>
                <a:lnTo>
                  <a:pt x="6443043" y="326455"/>
                </a:lnTo>
                <a:lnTo>
                  <a:pt x="0" y="326455"/>
                </a:lnTo>
                <a:close/>
              </a:path>
            </a:pathLst>
          </a:custGeom>
          <a:solidFill>
            <a:srgbClr val="FFC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20" name="任意多边形: 形状 19"/>
          <p:cNvSpPr/>
          <p:nvPr/>
        </p:nvSpPr>
        <p:spPr>
          <a:xfrm rot="2703926">
            <a:off x="-810909" y="1530546"/>
            <a:ext cx="3511637" cy="3511637"/>
          </a:xfrm>
          <a:custGeom>
            <a:avLst/>
            <a:gdLst>
              <a:gd name="connsiteX0" fmla="*/ 292664 w 2633728"/>
              <a:gd name="connsiteY0" fmla="*/ 292664 h 2633728"/>
              <a:gd name="connsiteX1" fmla="*/ 292664 w 2633728"/>
              <a:gd name="connsiteY1" fmla="*/ 2341064 h 2633728"/>
              <a:gd name="connsiteX2" fmla="*/ 2341064 w 2633728"/>
              <a:gd name="connsiteY2" fmla="*/ 2341064 h 2633728"/>
              <a:gd name="connsiteX3" fmla="*/ 2341064 w 2633728"/>
              <a:gd name="connsiteY3" fmla="*/ 292664 h 2633728"/>
              <a:gd name="connsiteX4" fmla="*/ 0 w 2633728"/>
              <a:gd name="connsiteY4" fmla="*/ 0 h 2633728"/>
              <a:gd name="connsiteX5" fmla="*/ 2633728 w 2633728"/>
              <a:gd name="connsiteY5" fmla="*/ 0 h 2633728"/>
              <a:gd name="connsiteX6" fmla="*/ 2633728 w 2633728"/>
              <a:gd name="connsiteY6" fmla="*/ 2633728 h 2633728"/>
              <a:gd name="connsiteX7" fmla="*/ 0 w 2633728"/>
              <a:gd name="connsiteY7" fmla="*/ 2633728 h 263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3728" h="2633728">
                <a:moveTo>
                  <a:pt x="292664" y="292664"/>
                </a:moveTo>
                <a:lnTo>
                  <a:pt x="292664" y="2341064"/>
                </a:lnTo>
                <a:lnTo>
                  <a:pt x="2341064" y="2341064"/>
                </a:lnTo>
                <a:lnTo>
                  <a:pt x="2341064" y="292664"/>
                </a:lnTo>
                <a:close/>
                <a:moveTo>
                  <a:pt x="0" y="0"/>
                </a:moveTo>
                <a:lnTo>
                  <a:pt x="2633728" y="0"/>
                </a:lnTo>
                <a:lnTo>
                  <a:pt x="2633728" y="2633728"/>
                </a:lnTo>
                <a:lnTo>
                  <a:pt x="0" y="263372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方正黑体简体" panose="0201060103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09" y="282094"/>
            <a:ext cx="3780716" cy="757712"/>
          </a:xfrm>
          <a:prstGeom prst="rect">
            <a:avLst/>
          </a:prstGeom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896953" y="3017989"/>
            <a:ext cx="5862231" cy="83099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教师端访问、教师首页、个人数据维护、竞争性绩效考核、平台服务功能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301" y="934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21" y="931603"/>
            <a:ext cx="7149533" cy="552926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0" y="31986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noProof="0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教师端访问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5904" y="70530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1059" y="1624578"/>
            <a:ext cx="34179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学院平台访问：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方式一、直接访问：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http://xypt.whut.edu.cn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方式二、通过智慧理工大访问：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zhlgd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.whut.edu.cn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学校综合信息主页访问智慧理工大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退出操作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点击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右上角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姓名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可以退出学院平台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7344" y="1247820"/>
            <a:ext cx="3538834" cy="5010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323068" y="1074639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学院平台访问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18" y="1283151"/>
            <a:ext cx="8105775" cy="43529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81977"/>
            <a:ext cx="5686304" cy="56031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042" y="1693088"/>
            <a:ext cx="8239126" cy="411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8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041799"/>
            <a:ext cx="12192000" cy="1800225"/>
            <a:chOff x="816" y="2304"/>
            <a:chExt cx="1440" cy="448"/>
          </a:xfrm>
        </p:grpSpPr>
        <p:sp>
          <p:nvSpPr>
            <p:cNvPr id="4" name="Freeform 4"/>
            <p:cNvSpPr/>
            <p:nvPr/>
          </p:nvSpPr>
          <p:spPr>
            <a:xfrm>
              <a:off x="816" y="2562"/>
              <a:ext cx="1440" cy="190"/>
            </a:xfrm>
            <a:custGeom>
              <a:avLst/>
              <a:gdLst>
                <a:gd name="txL" fmla="*/ 0 w 1120"/>
                <a:gd name="txT" fmla="*/ 0 h 252"/>
                <a:gd name="txR" fmla="*/ 1120 w 1120"/>
                <a:gd name="txB" fmla="*/ 252 h 252"/>
              </a:gdLst>
              <a:ahLst/>
              <a:cxnLst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147483647" y="0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</a:cxnLst>
              <a:rect l="txL" t="txT" r="txR" b="tx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>
                <a:alpha val="100000"/>
              </a:srgbClr>
            </a:solidFill>
            <a:ln w="0"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469A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0" y="2482852"/>
            <a:ext cx="12192000" cy="76944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4400" dirty="0" smtClean="0">
                <a:solidFill>
                  <a:srgbClr val="FFFFFF"/>
                </a:solidFill>
                <a:latin typeface="华文中宋" pitchFamily="2" charset="-122"/>
                <a:ea typeface="微软雅黑" pitchFamily="34" charset="-122"/>
              </a:rPr>
              <a:t>一、教师端首页</a:t>
            </a:r>
            <a:endParaRPr lang="zh-CN" altLang="en-US" sz="4400" dirty="0">
              <a:solidFill>
                <a:srgbClr val="FFFFFF"/>
              </a:solidFill>
              <a:latin typeface="华文中宋" pitchFamily="2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680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0" y="5533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noProof="0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教师端首页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7" y="585180"/>
            <a:ext cx="11903335" cy="59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041799"/>
            <a:ext cx="12192000" cy="1800225"/>
            <a:chOff x="816" y="2304"/>
            <a:chExt cx="1440" cy="448"/>
          </a:xfrm>
        </p:grpSpPr>
        <p:sp>
          <p:nvSpPr>
            <p:cNvPr id="4" name="Freeform 4"/>
            <p:cNvSpPr/>
            <p:nvPr/>
          </p:nvSpPr>
          <p:spPr>
            <a:xfrm>
              <a:off x="816" y="2562"/>
              <a:ext cx="1440" cy="190"/>
            </a:xfrm>
            <a:custGeom>
              <a:avLst/>
              <a:gdLst>
                <a:gd name="txL" fmla="*/ 0 w 1120"/>
                <a:gd name="txT" fmla="*/ 0 h 252"/>
                <a:gd name="txR" fmla="*/ 1120 w 1120"/>
                <a:gd name="txB" fmla="*/ 252 h 252"/>
              </a:gdLst>
              <a:ahLst/>
              <a:cxnLst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147483647" y="0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</a:cxnLst>
              <a:rect l="txL" t="txT" r="txR" b="tx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>
                <a:alpha val="100000"/>
              </a:srgbClr>
            </a:solidFill>
            <a:ln w="0"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469A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0" y="2482852"/>
            <a:ext cx="12192000" cy="76944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4400" dirty="0" smtClean="0">
                <a:solidFill>
                  <a:srgbClr val="FFFFFF"/>
                </a:solidFill>
                <a:latin typeface="华文中宋" pitchFamily="2" charset="-122"/>
                <a:ea typeface="微软雅黑" pitchFamily="34" charset="-122"/>
              </a:rPr>
              <a:t>二、个人数据维护</a:t>
            </a:r>
            <a:endParaRPr lang="zh-CN" altLang="en-US" sz="4400" dirty="0">
              <a:solidFill>
                <a:srgbClr val="FFFFFF"/>
              </a:solidFill>
              <a:latin typeface="华文中宋" pitchFamily="2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19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0" y="248429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noProof="0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个人数字档案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301" y="934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5904" y="70530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384" y="1934151"/>
            <a:ext cx="35417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打开方式：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方式一，点击填报服务窗格中的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维护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数据项详情页面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方式二，点击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我的数据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数据项详情页面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教师一张表：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包含了个人所能维护的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个人数字档案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7344" y="1247820"/>
            <a:ext cx="3538834" cy="5010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65883" y="1074639"/>
            <a:ext cx="1820187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教师一张表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78" y="1651287"/>
            <a:ext cx="8420122" cy="39684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24" y="1157295"/>
            <a:ext cx="8453214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6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0" y="1392821"/>
            <a:ext cx="6314992" cy="4619625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90533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90533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数据查询流程演示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962725"/>
            <a:ext cx="36571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数据查询操作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数据项名称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数据项列表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可以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查看整个数据项内容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列表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右侧操作列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查看详情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可以查看每条数据的详细情况。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、在列表上方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输入查询条件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，实现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组合查询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。（查询条件需要增加可以联系技术人员）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447852"/>
            <a:ext cx="3782802" cy="45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7467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数据查询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195" y="1833915"/>
            <a:ext cx="8016328" cy="376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3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数据报错流程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824610"/>
            <a:ext cx="36571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数据管理原则：</a:t>
            </a:r>
            <a:endParaRPr lang="en-US" altLang="zh-CN" sz="1600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学院平台数据遵循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“一数一源”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的原则，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数据管理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遵循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“谁录入谁修改，谁产生谁负责”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原则。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数据报错操作</a:t>
            </a:r>
            <a:r>
              <a:rPr lang="zh-CN" altLang="zh-CN" sz="1600" dirty="0" smtClean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、来源于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业务系统数据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在数据详情页面，用鼠标指向    显示数据来源及联系方式。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学院产生的数据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数据详情页面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，点击右上方的“开启报错”按钮，打开数据报错页面，填写报错信息并提交。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376412"/>
            <a:ext cx="3782802" cy="49725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数据报错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281" y="1952890"/>
            <a:ext cx="8211334" cy="2857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4557712"/>
            <a:ext cx="152400" cy="161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92" y="1597910"/>
            <a:ext cx="8165308" cy="33074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0" y="1506852"/>
            <a:ext cx="8239490" cy="33318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51" y="1483424"/>
            <a:ext cx="8082224" cy="406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4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31" y="1434078"/>
            <a:ext cx="8105775" cy="4352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21" y="931603"/>
            <a:ext cx="7149533" cy="552926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41955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96023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管理端访问</a:t>
            </a:r>
            <a:endParaRPr lang="zh-CN" altLang="en-US" sz="28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916377"/>
            <a:ext cx="3657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端访问：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、进入平台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方式一，直接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访问：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http://xypt.whut.edu.cn</a:t>
            </a: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方式二，通过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智慧理工大访问：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http://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zhlgd.whut.edu.cn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学校综合信息主页访问智慧理工大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、切换管理员身份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首页右上角</a:t>
            </a: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在下拉菜单中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管理员身份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进入管理端，可以通过此方式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与教师身份进行互相切换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退出操作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点击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右上角</a:t>
            </a: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姓名</a:t>
            </a: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，可以退出学院平台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788889"/>
            <a:ext cx="3782802" cy="56719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549989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管理端访问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70" y="718898"/>
            <a:ext cx="5838234" cy="57528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084" y="1518877"/>
            <a:ext cx="8228867" cy="43547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29" y="1824199"/>
            <a:ext cx="8220776" cy="4256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86" y="2163142"/>
            <a:ext cx="8272618" cy="347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0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数据新增流程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710310"/>
            <a:ext cx="3657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新增操作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打开数据项列表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列表上方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、录入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或者上传所需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附件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，用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星号标注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的数据为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必填数据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。有确定数据选项的数据可以用下拉框的方式进行选择填写。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、数据录入后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即可。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376412"/>
            <a:ext cx="3782802" cy="45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数据新增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55" y="2210062"/>
            <a:ext cx="8234040" cy="28572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4" y="1037992"/>
            <a:ext cx="7435503" cy="538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数据导入流程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634110"/>
            <a:ext cx="3657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导入操作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数据项列表，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列表上方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&lt;Excel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导入模板下载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下载模板文件。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按规范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将数据填写到模板文件中。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选择文件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，选择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填写完成的模板文件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，上传数据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5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导入成功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，页面提示上传成功，失败零条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若导入失败，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页面提示导入失败，请点击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下载错误数据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，下载错误数据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文件，查看错误原因。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376412"/>
            <a:ext cx="3782802" cy="48743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数据导入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09" y="2105314"/>
            <a:ext cx="8144024" cy="31239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514" y="2210051"/>
            <a:ext cx="8209346" cy="2742949"/>
          </a:xfrm>
          <a:prstGeom prst="rect">
            <a:avLst/>
          </a:prstGeom>
        </p:spPr>
      </p:pic>
      <p:pic>
        <p:nvPicPr>
          <p:cNvPr id="18" name="图片 17" descr="C:\Users\liuyq\AppData\Roaming\Tencent\Users\357927542\QQ\WinTemp\RichOle\5%JWQ1N8EJCQRMUJN]$MFFX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29" y="1634110"/>
            <a:ext cx="7420305" cy="368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18" descr="C:\Users\liuyq\AppData\Roaming\Tencent\Users\357927542\QQ\WinTemp\RichOle\1`UTIAD])}7Q1U~6)K}UXGO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36" y="2389890"/>
            <a:ext cx="6682092" cy="1700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3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数据导出流程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84" y="1634110"/>
            <a:ext cx="36571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涉及内容：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可以分别导出个人档案的所有数据项。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导出操作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数据项列表，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列表上方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导出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导出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、选择要导出的字段，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即可将所有数据以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格式导出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04" y="1376412"/>
            <a:ext cx="3782802" cy="45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23068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数据导出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70" y="2276737"/>
            <a:ext cx="8087405" cy="28286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52" y="1333500"/>
            <a:ext cx="7982156" cy="4629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01" y="1548171"/>
            <a:ext cx="8080518" cy="382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041799"/>
            <a:ext cx="12192000" cy="1800225"/>
            <a:chOff x="816" y="2304"/>
            <a:chExt cx="1440" cy="448"/>
          </a:xfrm>
        </p:grpSpPr>
        <p:sp>
          <p:nvSpPr>
            <p:cNvPr id="4" name="Freeform 4"/>
            <p:cNvSpPr/>
            <p:nvPr/>
          </p:nvSpPr>
          <p:spPr>
            <a:xfrm>
              <a:off x="816" y="2562"/>
              <a:ext cx="1440" cy="190"/>
            </a:xfrm>
            <a:custGeom>
              <a:avLst/>
              <a:gdLst>
                <a:gd name="txL" fmla="*/ 0 w 1120"/>
                <a:gd name="txT" fmla="*/ 0 h 252"/>
                <a:gd name="txR" fmla="*/ 1120 w 1120"/>
                <a:gd name="txB" fmla="*/ 252 h 252"/>
              </a:gdLst>
              <a:ahLst/>
              <a:cxnLst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147483647" y="0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</a:cxnLst>
              <a:rect l="txL" t="txT" r="txR" b="tx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>
                <a:alpha val="100000"/>
              </a:srgbClr>
            </a:solidFill>
            <a:ln w="0"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469A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0" y="2482852"/>
            <a:ext cx="12192000" cy="76944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4400" dirty="0" smtClean="0">
                <a:solidFill>
                  <a:srgbClr val="FFFFFF"/>
                </a:solidFill>
                <a:latin typeface="华文中宋" pitchFamily="2" charset="-122"/>
                <a:ea typeface="微软雅黑" pitchFamily="34" charset="-122"/>
              </a:rPr>
              <a:t>三、竞争性绩效考核</a:t>
            </a:r>
            <a:endParaRPr lang="zh-CN" altLang="en-US" sz="4400" dirty="0">
              <a:solidFill>
                <a:srgbClr val="FFFFFF"/>
              </a:solidFill>
              <a:latin typeface="华文中宋" pitchFamily="2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0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学院竞争性绩效考核工作流程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9708" y="1747713"/>
            <a:ext cx="10209291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绩效考核工作分为以下三个阶段：</a:t>
            </a:r>
            <a:endParaRPr lang="en-US" altLang="zh-CN" dirty="0" smtClean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、数据核对阶段：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参与考核的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教师核对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考核数据，采用引导式的数据核对方式，教师可以按照数据模块进行数据补录和报错。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2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、数据审核阶段：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管理员审核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教师补录和报错数据。具体流程见数据审核流程演示。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、业绩确认阶段：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绩效考核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开启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后，系统会根据教师已有的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分模块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进行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自动计算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每条数据的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计算规则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，对考核分进行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分配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无误后再确认提交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263352" y="1497732"/>
            <a:ext cx="11674648" cy="4176464"/>
          </a:xfrm>
          <a:prstGeom prst="roundRect">
            <a:avLst>
              <a:gd name="adj" fmla="val 4452"/>
            </a:avLst>
          </a:prstGeom>
          <a:noFill/>
          <a:ln w="25400">
            <a:solidFill>
              <a:srgbClr val="00469A"/>
            </a:solidFill>
            <a:prstDash val="sysDash"/>
            <a:round/>
            <a:headEnd/>
            <a:tailEnd/>
          </a:ln>
        </p:spPr>
        <p:txBody>
          <a:bodyPr wrap="none" lIns="103837" tIns="51919" rIns="103837" bIns="51919" anchor="ctr"/>
          <a:lstStyle/>
          <a:p>
            <a:pPr indent="444489" algn="r">
              <a:lnSpc>
                <a:spcPct val="120000"/>
              </a:lnSpc>
              <a:spcAft>
                <a:spcPct val="30000"/>
              </a:spcAft>
            </a:pPr>
            <a:endParaRPr lang="zh-CN" altLang="en-US" sz="1900" dirty="0">
              <a:solidFill>
                <a:srgbClr val="CC0000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347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09" y="1873397"/>
            <a:ext cx="8283590" cy="2777208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36158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36158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36158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157942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核对流程演示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4247" y="938772"/>
            <a:ext cx="365717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核对内容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引导式核对方式，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内容可以包含所有需要纳入核对的数据项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，涉及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人事、本科生教学、学生信息、研究生教学、科研、公益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场景：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竞争性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绩效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考核、数据集中核对等</a:t>
            </a:r>
            <a:endParaRPr lang="en-US" altLang="zh-CN" sz="16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核对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流程：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、教师选择需要核对的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数据模块，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进入该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数据模块核对页面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，需要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逐项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，提供核对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完成进度提醒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、缺少数据可以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补录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、数据不对可以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5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、完成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核对，进度为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时，可以提交管理员审核（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按照数据项分发给不同科室管理员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292" y="757276"/>
            <a:ext cx="3782802" cy="55280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111006" y="498367"/>
            <a:ext cx="1288473" cy="43133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ea typeface="方正黑体简体" panose="02010601030101010101" pitchFamily="2" charset="-122"/>
              </a:rPr>
              <a:t>数据核对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56" y="1549872"/>
            <a:ext cx="7638095" cy="394285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869" y="2328077"/>
            <a:ext cx="7066667" cy="23904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868" y="1745109"/>
            <a:ext cx="7866667" cy="355238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94" y="1745109"/>
            <a:ext cx="8057442" cy="3701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94" y="2095570"/>
            <a:ext cx="8144822" cy="249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100792"/>
            <a:ext cx="12191999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教师业绩确认流程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80E81721-68F5-4D5C-A0A9-572695288746}"/>
              </a:ext>
            </a:extLst>
          </p:cNvPr>
          <p:cNvSpPr txBox="1"/>
          <p:nvPr/>
        </p:nvSpPr>
        <p:spPr>
          <a:xfrm>
            <a:off x="356302" y="1468788"/>
            <a:ext cx="35077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zh-CN" altLang="en-US" sz="2000" dirty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</a:t>
            </a:r>
            <a:r>
              <a:rPr lang="zh-CN" altLang="en-US" sz="2000" dirty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竞争性绩效</a:t>
            </a:r>
            <a:r>
              <a:rPr lang="zh-CN" altLang="en-US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业绩确认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、绩效考核开启后，系统会根据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教师已有的数据进行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自动计算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、教师可查询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条数据的计算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规则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，可对考核分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进行分配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、确认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无误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后可提交结果。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0"/>
              </a:spcAft>
            </a:pP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8779" y="757276"/>
            <a:ext cx="3782802" cy="55280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294493" y="498367"/>
            <a:ext cx="1288473" cy="43133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业绩确认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04" y="757276"/>
            <a:ext cx="785866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041799"/>
            <a:ext cx="12192000" cy="1800225"/>
            <a:chOff x="816" y="2304"/>
            <a:chExt cx="1440" cy="448"/>
          </a:xfrm>
        </p:grpSpPr>
        <p:sp>
          <p:nvSpPr>
            <p:cNvPr id="4" name="Freeform 4"/>
            <p:cNvSpPr/>
            <p:nvPr/>
          </p:nvSpPr>
          <p:spPr>
            <a:xfrm>
              <a:off x="816" y="2562"/>
              <a:ext cx="1440" cy="190"/>
            </a:xfrm>
            <a:custGeom>
              <a:avLst/>
              <a:gdLst>
                <a:gd name="txL" fmla="*/ 0 w 1120"/>
                <a:gd name="txT" fmla="*/ 0 h 252"/>
                <a:gd name="txR" fmla="*/ 1120 w 1120"/>
                <a:gd name="txB" fmla="*/ 252 h 252"/>
              </a:gdLst>
              <a:ahLst/>
              <a:cxnLst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147483647" y="0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</a:cxnLst>
              <a:rect l="txL" t="txT" r="txR" b="tx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>
                <a:alpha val="100000"/>
              </a:srgbClr>
            </a:solidFill>
            <a:ln w="0"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469A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0" y="2482852"/>
            <a:ext cx="12192000" cy="76944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4400" dirty="0" smtClean="0">
                <a:solidFill>
                  <a:srgbClr val="FFFFFF"/>
                </a:solidFill>
                <a:latin typeface="华文中宋" pitchFamily="2" charset="-122"/>
                <a:ea typeface="微软雅黑" pitchFamily="34" charset="-122"/>
              </a:rPr>
              <a:t>四、平台服务功能</a:t>
            </a:r>
            <a:endParaRPr lang="zh-CN" altLang="en-US" sz="4400" dirty="0">
              <a:solidFill>
                <a:srgbClr val="FFFFFF"/>
              </a:solidFill>
              <a:latin typeface="华文中宋" pitchFamily="2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52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100792"/>
            <a:ext cx="12191999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轻应用服务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会议室预约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294" y="1636899"/>
            <a:ext cx="8053605" cy="34875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94" y="1636899"/>
            <a:ext cx="8132530" cy="368953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4325" y="1216324"/>
            <a:ext cx="30003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我的服务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，进入服务列表，选择会议室预约功能。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内用户选择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段，预约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提交。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选预约时间、可选时间、不可预约时间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在界面上用不同颜色标识。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、提供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会议室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找时间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按时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间找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会议室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预约记录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功能</a:t>
            </a:r>
            <a:r>
              <a:rPr lang="en-US" altLang="zh-CN" sz="2000" dirty="0" smtClean="0">
                <a:solidFill>
                  <a:srgbClr val="004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702" y="1757585"/>
            <a:ext cx="8047446" cy="324617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72" y="1689509"/>
            <a:ext cx="8099528" cy="3273016"/>
          </a:xfrm>
          <a:prstGeom prst="rect">
            <a:avLst/>
          </a:prstGeom>
        </p:spPr>
      </p:pic>
      <p:sp>
        <p:nvSpPr>
          <p:cNvPr id="16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9" y="908720"/>
            <a:ext cx="3342660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2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100792"/>
            <a:ext cx="12191999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轻应用服务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问卷调查（电脑端操作）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9" y="908720"/>
            <a:ext cx="3342660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72" y="1000124"/>
            <a:ext cx="8355865" cy="513397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04800" y="1216324"/>
            <a:ext cx="3048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问卷管理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问卷调查列表页面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、点击问卷调查列表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右边操作列的   修改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按钮，打开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问卷调查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页面。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、完成问卷调查后提交。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点击投票列表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右边操作列的   修改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按钮查看问卷调查情况。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87" y="2843224"/>
            <a:ext cx="190476" cy="1809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5" y="1567757"/>
            <a:ext cx="8474067" cy="25873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40" y="967221"/>
            <a:ext cx="7842128" cy="50019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2" y="4367224"/>
            <a:ext cx="190476" cy="18095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20" y="1123950"/>
            <a:ext cx="757550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9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/>
          <p:nvPr/>
        </p:nvGrpSpPr>
        <p:grpSpPr>
          <a:xfrm>
            <a:off x="0" y="2041799"/>
            <a:ext cx="12192000" cy="1800225"/>
            <a:chOff x="816" y="2304"/>
            <a:chExt cx="1440" cy="448"/>
          </a:xfrm>
        </p:grpSpPr>
        <p:sp>
          <p:nvSpPr>
            <p:cNvPr id="9" name="Freeform 4"/>
            <p:cNvSpPr/>
            <p:nvPr/>
          </p:nvSpPr>
          <p:spPr>
            <a:xfrm>
              <a:off x="816" y="2562"/>
              <a:ext cx="1440" cy="190"/>
            </a:xfrm>
            <a:custGeom>
              <a:avLst/>
              <a:gdLst>
                <a:gd name="txL" fmla="*/ 0 w 1120"/>
                <a:gd name="txT" fmla="*/ 0 h 252"/>
                <a:gd name="txR" fmla="*/ 1120 w 1120"/>
                <a:gd name="txB" fmla="*/ 252 h 252"/>
              </a:gdLst>
              <a:ahLst/>
              <a:cxnLst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147483647" y="0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</a:cxnLst>
              <a:rect l="txL" t="txT" r="txR" b="tx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>
                <a:alpha val="100000"/>
              </a:srgbClr>
            </a:solidFill>
            <a:ln w="0"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469A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0" y="2482852"/>
            <a:ext cx="12192000" cy="76944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4400" dirty="0" smtClean="0">
                <a:solidFill>
                  <a:srgbClr val="FFFFFF"/>
                </a:solidFill>
                <a:latin typeface="华文中宋" pitchFamily="2" charset="-122"/>
                <a:ea typeface="微软雅黑" pitchFamily="34" charset="-122"/>
              </a:rPr>
              <a:t>一、管理岗位首页及授权</a:t>
            </a:r>
            <a:endParaRPr lang="zh-CN" altLang="en-US" sz="4400" dirty="0">
              <a:solidFill>
                <a:srgbClr val="FFFFFF"/>
              </a:solidFill>
              <a:latin typeface="华文中宋" pitchFamily="2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409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0" y="100792"/>
            <a:ext cx="12191999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轻应用服务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问卷调查（ </a:t>
            </a:r>
            <a:r>
              <a:rPr lang="zh-CN" altLang="en-US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武理微校园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操作）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0727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0727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0727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45" y="630689"/>
            <a:ext cx="2703279" cy="58326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17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262" y="624012"/>
            <a:ext cx="2703279" cy="58326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18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81" y="648172"/>
            <a:ext cx="2703279" cy="58326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19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091" y="622448"/>
            <a:ext cx="2703279" cy="58326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895" y="696997"/>
            <a:ext cx="2646000" cy="5733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12" y="684640"/>
            <a:ext cx="2646000" cy="5733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10" y="648172"/>
            <a:ext cx="2646000" cy="5733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656" y="659519"/>
            <a:ext cx="2646000" cy="57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9" y="908720"/>
            <a:ext cx="3342660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800" y="1216324"/>
            <a:ext cx="3048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投票管理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投票列表页面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、点击投票列表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右边操作列的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按钮，打开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投票页面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、可查看被投票人证明材料，投票完成后提交。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点击投票列表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右边操作列的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按钮查看投票情况。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0" y="100792"/>
            <a:ext cx="12191999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轻应用服务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投票管理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35" y="1841986"/>
            <a:ext cx="8559170" cy="34452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34" y="2219140"/>
            <a:ext cx="8592165" cy="27390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500" y="1152525"/>
            <a:ext cx="8301438" cy="5048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2" y="2852749"/>
            <a:ext cx="190476" cy="1809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3" y="4367224"/>
            <a:ext cx="190476" cy="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2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0" y="100792"/>
            <a:ext cx="12191999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轻应用服务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投票（ </a:t>
            </a:r>
            <a:r>
              <a:rPr lang="zh-CN" altLang="en-US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武理微校园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操作）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0727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0727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0727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45" y="630689"/>
            <a:ext cx="2703279" cy="58326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17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262" y="624012"/>
            <a:ext cx="2703279" cy="58326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18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81" y="648172"/>
            <a:ext cx="2703279" cy="58326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19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091" y="622448"/>
            <a:ext cx="2703279" cy="58326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96" y="698007"/>
            <a:ext cx="2646000" cy="5733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12" y="684640"/>
            <a:ext cx="2646000" cy="5733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009" y="673546"/>
            <a:ext cx="2647619" cy="57333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179" y="654903"/>
            <a:ext cx="2646000" cy="57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6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9" y="908720"/>
            <a:ext cx="3342660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3079" y="1046554"/>
            <a:ext cx="315428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我的服务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服务列表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页面。（学院的所有服务事项均包含在此页面中）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、点击需要办理的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服务事项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服务申请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页面，例如：出国信息公示申请、离汉出差审批等。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、申报人员填写相关信息后可点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按钮提交。点击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暂存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清除暂存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按钮，可以暂存和清除申请内容。平台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已有信息会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填充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所有申请服务及审批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情况。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0" y="100792"/>
            <a:ext cx="12191999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申请审批服务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服务事项申请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03" y="1321099"/>
            <a:ext cx="8489571" cy="452698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60" y="990600"/>
            <a:ext cx="7851140" cy="5029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13" y="685800"/>
            <a:ext cx="806679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33"/>
          <p:cNvSpPr txBox="1"/>
          <p:nvPr/>
        </p:nvSpPr>
        <p:spPr>
          <a:xfrm>
            <a:off x="6038551" y="2420719"/>
            <a:ext cx="545858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500" b="1" dirty="0" smtClean="0">
                <a:solidFill>
                  <a:schemeClr val="tx2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学生角色</a:t>
            </a:r>
            <a:r>
              <a:rPr lang="zh-CN" altLang="en-US" sz="4500" b="1" dirty="0">
                <a:solidFill>
                  <a:schemeClr val="tx2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使用流程</a:t>
            </a:r>
          </a:p>
          <a:p>
            <a:pPr lvl="0"/>
            <a:endParaRPr lang="en-US" altLang="zh-CN" sz="4500" b="1" dirty="0">
              <a:solidFill>
                <a:schemeClr val="tx2"/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189571" y="3171613"/>
            <a:ext cx="4515991" cy="0"/>
          </a:xfrm>
          <a:prstGeom prst="line">
            <a:avLst/>
          </a:prstGeom>
          <a:ln>
            <a:solidFill>
              <a:srgbClr val="2E3D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0" descr="e7d195523061f1c0c8c9ef2b4c47b9232c7d3c1aa29fc33cC35E69D0959227FEE46513058567BC4DFCDEC239794EE7F7D54C53BFAAED1E91F0142CACD1DBF61753822421AB78C025DC4BB29C14829EC7958081C093AE18BE12860807EF136105AA5915B6E1FC903132893A29C0D20F58B8483A3290107E264C17A103AC8D0961565853DA444ACA86"/>
          <p:cNvSpPr txBox="1"/>
          <p:nvPr/>
        </p:nvSpPr>
        <p:spPr>
          <a:xfrm>
            <a:off x="431371" y="2594326"/>
            <a:ext cx="1620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tx2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03</a:t>
            </a:r>
            <a:endParaRPr lang="zh-CN" altLang="en-US" sz="8800" b="1" dirty="0">
              <a:solidFill>
                <a:schemeClr val="tx2"/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19" name="任意多边形: 形状 18"/>
          <p:cNvSpPr/>
          <p:nvPr/>
        </p:nvSpPr>
        <p:spPr>
          <a:xfrm rot="2703926">
            <a:off x="-5250883" y="-1179517"/>
            <a:ext cx="9025003" cy="9025003"/>
          </a:xfrm>
          <a:custGeom>
            <a:avLst/>
            <a:gdLst>
              <a:gd name="connsiteX0" fmla="*/ 0 w 6768752"/>
              <a:gd name="connsiteY0" fmla="*/ 0 h 6768752"/>
              <a:gd name="connsiteX1" fmla="*/ 6768752 w 6768752"/>
              <a:gd name="connsiteY1" fmla="*/ 0 h 6768752"/>
              <a:gd name="connsiteX2" fmla="*/ 6768752 w 6768752"/>
              <a:gd name="connsiteY2" fmla="*/ 6768752 h 6768752"/>
              <a:gd name="connsiteX3" fmla="*/ 6443043 w 6768752"/>
              <a:gd name="connsiteY3" fmla="*/ 6768752 h 6768752"/>
              <a:gd name="connsiteX4" fmla="*/ 6443043 w 6768752"/>
              <a:gd name="connsiteY4" fmla="*/ 326455 h 6768752"/>
              <a:gd name="connsiteX5" fmla="*/ 0 w 6768752"/>
              <a:gd name="connsiteY5" fmla="*/ 326455 h 6768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8752" h="6768752">
                <a:moveTo>
                  <a:pt x="0" y="0"/>
                </a:moveTo>
                <a:lnTo>
                  <a:pt x="6768752" y="0"/>
                </a:lnTo>
                <a:lnTo>
                  <a:pt x="6768752" y="6768752"/>
                </a:lnTo>
                <a:lnTo>
                  <a:pt x="6443043" y="6768752"/>
                </a:lnTo>
                <a:lnTo>
                  <a:pt x="6443043" y="326455"/>
                </a:lnTo>
                <a:lnTo>
                  <a:pt x="0" y="326455"/>
                </a:lnTo>
                <a:close/>
              </a:path>
            </a:pathLst>
          </a:custGeom>
          <a:solidFill>
            <a:srgbClr val="FFC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20" name="任意多边形: 形状 19"/>
          <p:cNvSpPr/>
          <p:nvPr/>
        </p:nvSpPr>
        <p:spPr>
          <a:xfrm rot="2703926">
            <a:off x="-810909" y="1530546"/>
            <a:ext cx="3511637" cy="3511637"/>
          </a:xfrm>
          <a:custGeom>
            <a:avLst/>
            <a:gdLst>
              <a:gd name="connsiteX0" fmla="*/ 292664 w 2633728"/>
              <a:gd name="connsiteY0" fmla="*/ 292664 h 2633728"/>
              <a:gd name="connsiteX1" fmla="*/ 292664 w 2633728"/>
              <a:gd name="connsiteY1" fmla="*/ 2341064 h 2633728"/>
              <a:gd name="connsiteX2" fmla="*/ 2341064 w 2633728"/>
              <a:gd name="connsiteY2" fmla="*/ 2341064 h 2633728"/>
              <a:gd name="connsiteX3" fmla="*/ 2341064 w 2633728"/>
              <a:gd name="connsiteY3" fmla="*/ 292664 h 2633728"/>
              <a:gd name="connsiteX4" fmla="*/ 0 w 2633728"/>
              <a:gd name="connsiteY4" fmla="*/ 0 h 2633728"/>
              <a:gd name="connsiteX5" fmla="*/ 2633728 w 2633728"/>
              <a:gd name="connsiteY5" fmla="*/ 0 h 2633728"/>
              <a:gd name="connsiteX6" fmla="*/ 2633728 w 2633728"/>
              <a:gd name="connsiteY6" fmla="*/ 2633728 h 2633728"/>
              <a:gd name="connsiteX7" fmla="*/ 0 w 2633728"/>
              <a:gd name="connsiteY7" fmla="*/ 2633728 h 263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3728" h="2633728">
                <a:moveTo>
                  <a:pt x="292664" y="292664"/>
                </a:moveTo>
                <a:lnTo>
                  <a:pt x="292664" y="2341064"/>
                </a:lnTo>
                <a:lnTo>
                  <a:pt x="2341064" y="2341064"/>
                </a:lnTo>
                <a:lnTo>
                  <a:pt x="2341064" y="292664"/>
                </a:lnTo>
                <a:close/>
                <a:moveTo>
                  <a:pt x="0" y="0"/>
                </a:moveTo>
                <a:lnTo>
                  <a:pt x="2633728" y="0"/>
                </a:lnTo>
                <a:lnTo>
                  <a:pt x="2633728" y="2633728"/>
                </a:lnTo>
                <a:lnTo>
                  <a:pt x="0" y="263372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方正黑体简体" panose="0201060103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09" y="282094"/>
            <a:ext cx="3780716" cy="757712"/>
          </a:xfrm>
          <a:prstGeom prst="rect">
            <a:avLst/>
          </a:prstGeom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896953" y="3370414"/>
            <a:ext cx="5862231" cy="83099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学生端访问、学生首页、个人数据维护、平台服务功能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0" y="176992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noProof="0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学生端访问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21" y="931603"/>
            <a:ext cx="7149533" cy="552926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2009" y="1500753"/>
            <a:ext cx="34560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学院平台访问：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方式一、直接访问：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http://xypt.whut.edu.cn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方式二、通过智慧理工大访问：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zhlgd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.whut.edu.cn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学校综合信息主页访问智慧理工大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退出操作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点击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右上角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姓名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可以退出学院平台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7344" y="1247820"/>
            <a:ext cx="3538834" cy="5010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323068" y="1074639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学院平台访问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18" y="1511751"/>
            <a:ext cx="8105775" cy="43529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70" y="737948"/>
            <a:ext cx="5838234" cy="57528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844" y="1405643"/>
            <a:ext cx="8092649" cy="433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2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/>
          <p:nvPr/>
        </p:nvGrpSpPr>
        <p:grpSpPr>
          <a:xfrm>
            <a:off x="0" y="2041799"/>
            <a:ext cx="12192000" cy="1800225"/>
            <a:chOff x="816" y="2304"/>
            <a:chExt cx="1440" cy="448"/>
          </a:xfrm>
        </p:grpSpPr>
        <p:sp>
          <p:nvSpPr>
            <p:cNvPr id="6" name="Freeform 4"/>
            <p:cNvSpPr/>
            <p:nvPr/>
          </p:nvSpPr>
          <p:spPr>
            <a:xfrm>
              <a:off x="816" y="2562"/>
              <a:ext cx="1440" cy="190"/>
            </a:xfrm>
            <a:custGeom>
              <a:avLst/>
              <a:gdLst>
                <a:gd name="txL" fmla="*/ 0 w 1120"/>
                <a:gd name="txT" fmla="*/ 0 h 252"/>
                <a:gd name="txR" fmla="*/ 1120 w 1120"/>
                <a:gd name="txB" fmla="*/ 252 h 252"/>
              </a:gdLst>
              <a:ahLst/>
              <a:cxnLst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147483647" y="0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</a:cxnLst>
              <a:rect l="txL" t="txT" r="txR" b="tx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>
                <a:alpha val="100000"/>
              </a:srgbClr>
            </a:solidFill>
            <a:ln w="0"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469A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0" y="2482852"/>
            <a:ext cx="12192000" cy="76944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4400" dirty="0" smtClean="0">
                <a:solidFill>
                  <a:srgbClr val="FFFFFF"/>
                </a:solidFill>
                <a:latin typeface="华文中宋" pitchFamily="2" charset="-122"/>
                <a:ea typeface="微软雅黑" pitchFamily="34" charset="-122"/>
              </a:rPr>
              <a:t>一、学生端首页</a:t>
            </a:r>
            <a:endParaRPr lang="zh-CN" altLang="en-US" sz="4400" dirty="0">
              <a:solidFill>
                <a:srgbClr val="FFFFFF"/>
              </a:solidFill>
              <a:latin typeface="华文中宋" pitchFamily="2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292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0" y="5533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noProof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本科生首页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19" y="573037"/>
            <a:ext cx="10981358" cy="588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0" y="5533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noProof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研究生首页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4" y="767095"/>
            <a:ext cx="11780952" cy="5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2041799"/>
            <a:ext cx="12192000" cy="1800225"/>
            <a:chOff x="816" y="2304"/>
            <a:chExt cx="1440" cy="448"/>
          </a:xfrm>
        </p:grpSpPr>
        <p:sp>
          <p:nvSpPr>
            <p:cNvPr id="3" name="Freeform 4"/>
            <p:cNvSpPr/>
            <p:nvPr/>
          </p:nvSpPr>
          <p:spPr>
            <a:xfrm>
              <a:off x="816" y="2562"/>
              <a:ext cx="1440" cy="190"/>
            </a:xfrm>
            <a:custGeom>
              <a:avLst/>
              <a:gdLst>
                <a:gd name="txL" fmla="*/ 0 w 1120"/>
                <a:gd name="txT" fmla="*/ 0 h 252"/>
                <a:gd name="txR" fmla="*/ 1120 w 1120"/>
                <a:gd name="txB" fmla="*/ 252 h 252"/>
              </a:gdLst>
              <a:ahLst/>
              <a:cxnLst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147483647" y="0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</a:cxnLst>
              <a:rect l="txL" t="txT" r="txR" b="tx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>
                <a:alpha val="100000"/>
              </a:srgbClr>
            </a:solidFill>
            <a:ln w="0"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469A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0" y="2482852"/>
            <a:ext cx="12192000" cy="76944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4400" dirty="0" smtClean="0">
                <a:solidFill>
                  <a:srgbClr val="FFFFFF"/>
                </a:solidFill>
                <a:latin typeface="华文中宋" pitchFamily="2" charset="-122"/>
                <a:ea typeface="微软雅黑" pitchFamily="34" charset="-122"/>
              </a:rPr>
              <a:t>二、学生数据维护</a:t>
            </a:r>
            <a:endParaRPr lang="zh-CN" altLang="en-US" sz="4400" dirty="0">
              <a:solidFill>
                <a:srgbClr val="FFFFFF"/>
              </a:solidFill>
              <a:latin typeface="华文中宋" pitchFamily="2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209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0" y="106196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管理岗位授权步骤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99" y="543697"/>
            <a:ext cx="2656995" cy="594360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3631" y="519223"/>
            <a:ext cx="256503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</a:t>
            </a:r>
            <a:r>
              <a:rPr lang="zh-CN" altLang="en-US" sz="2000" dirty="0" smtClean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管理岗位授权：</a:t>
            </a:r>
            <a:endParaRPr lang="en-US" altLang="zh-CN" sz="2000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单位平台建设联系人即为岗位管理员。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dirty="0" smtClean="0">
                <a:solidFill>
                  <a:srgbClr val="CC0000"/>
                </a:solidFill>
                <a:latin typeface="黑体" pitchFamily="49" charset="-122"/>
                <a:ea typeface="黑体" pitchFamily="49" charset="-122"/>
              </a:rPr>
              <a:t>■ </a:t>
            </a:r>
            <a:r>
              <a:rPr lang="zh-CN" altLang="en-US" sz="2000" dirty="0" smtClean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endParaRPr lang="en-US" altLang="zh-CN" sz="2000" dirty="0" smtClean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、切换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部门岗位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管理员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岗位分配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按钮，进入岗位分配页面。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、输入工号，姓名，点击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按钮。</a:t>
            </a:r>
            <a:endParaRPr lang="en-US" altLang="zh-CN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、选择岗位窗格中单位前的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，在显示的岗位列表中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选择授权岗位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39" y="1211860"/>
            <a:ext cx="9086676" cy="433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5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0" y="248429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noProof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个人数字档案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4384" y="1934151"/>
            <a:ext cx="35417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打开方式：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我的数据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数据项详情页面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。（首页默认就是我的数据页面）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学生一张表：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包含了个人所能维护的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个人数字档案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7344" y="1247820"/>
            <a:ext cx="3538834" cy="5010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65883" y="1074639"/>
            <a:ext cx="1820187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ea typeface="方正黑体简体" panose="02010601030101010101" pitchFamily="2" charset="-122"/>
              </a:rPr>
              <a:t>学生</a:t>
            </a:r>
            <a:r>
              <a:rPr lang="zh-CN" altLang="en-US" dirty="0" smtClean="0">
                <a:ea typeface="方正黑体简体" panose="02010601030101010101" pitchFamily="2" charset="-122"/>
              </a:rPr>
              <a:t>一张表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05" y="1491663"/>
            <a:ext cx="8323634" cy="44620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05" y="1934151"/>
            <a:ext cx="8237507" cy="37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904" y="90533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数据查询流程演示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384" y="1962725"/>
            <a:ext cx="36571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数据查询操作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数据项名称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数据项列表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可以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查看整个数据项内容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列表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右侧操作列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查看详细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可以查看每条数据的详细情况。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、在列表上方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输入查询条件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，实现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组合查询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。（查询条件需要增加可以联系技术人员）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904" y="1447852"/>
            <a:ext cx="3782802" cy="45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304018" y="127467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数据查询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882" y="1481518"/>
            <a:ext cx="8199257" cy="439540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642" y="1881501"/>
            <a:ext cx="8094252" cy="36027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70" y="1314858"/>
            <a:ext cx="8221371" cy="47335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26" y="1795772"/>
            <a:ext cx="8142157" cy="358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0" y="3008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数据报错流程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384" y="1776985"/>
            <a:ext cx="3657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数据管理原则：</a:t>
            </a:r>
            <a:endParaRPr lang="en-US" altLang="zh-CN" sz="1600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学院平台数据遵循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“一数一源”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的原则，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数据管理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遵循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“谁录入谁修改，谁产生谁负责”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原则。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数据报错操作</a:t>
            </a:r>
            <a:r>
              <a:rPr lang="zh-CN" altLang="zh-CN" sz="1600" dirty="0" smtClean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、来源于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业务系统数据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在数据详情页面，用鼠标指向    显示数据来源及联系方式。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学院产生的数据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数据详情页面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，点击右上方的</a:t>
            </a: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开启报错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按钮，打开数据报错页面，填写报错信息并提交。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904" y="1376412"/>
            <a:ext cx="3782802" cy="49725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237343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数据报错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4144525"/>
            <a:ext cx="152400" cy="1619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41" y="1419639"/>
            <a:ext cx="8223500" cy="48097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06" y="1372028"/>
            <a:ext cx="8030987" cy="47906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398" y="1143829"/>
            <a:ext cx="8170283" cy="53113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08" y="1119700"/>
            <a:ext cx="8155181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8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数据新增流程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384" y="1776985"/>
            <a:ext cx="3657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新增操作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打开数据项列表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列表上方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、录入</a:t>
            </a:r>
            <a:r>
              <a:rPr lang="zh-CN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或者上传所需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附件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，用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星号标注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的数据为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必填数据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。有确定数据选项的数据可以用下拉框的方式进行选择填写。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、数据录入后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即可。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904" y="1376412"/>
            <a:ext cx="3782802" cy="45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03993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数据新增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40" y="1757676"/>
            <a:ext cx="8165968" cy="362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633" y="1376412"/>
            <a:ext cx="7552381" cy="4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4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数据导出流程</a:t>
            </a:r>
            <a:r>
              <a:rPr lang="zh-CN" altLang="en-US" sz="32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演示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384" y="1786510"/>
            <a:ext cx="36571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涉及内容：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可以分别导出个人档案的所有数据项。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导出操作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数据项列表，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列表上方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导出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即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可将所有数据以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格式导出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904" y="1376412"/>
            <a:ext cx="3782802" cy="45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80193" y="1203231"/>
            <a:ext cx="1606766" cy="41702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ea typeface="方正黑体简体" panose="02010601030101010101" pitchFamily="2" charset="-122"/>
              </a:rPr>
              <a:t>数据导出</a:t>
            </a:r>
            <a:endParaRPr lang="zh-CN" altLang="en-US" dirty="0">
              <a:ea typeface="方正黑体简体" panose="02010601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87" y="1319628"/>
            <a:ext cx="7910182" cy="46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2041799"/>
            <a:ext cx="12192000" cy="1800225"/>
            <a:chOff x="816" y="2304"/>
            <a:chExt cx="1440" cy="448"/>
          </a:xfrm>
        </p:grpSpPr>
        <p:sp>
          <p:nvSpPr>
            <p:cNvPr id="3" name="Freeform 4"/>
            <p:cNvSpPr/>
            <p:nvPr/>
          </p:nvSpPr>
          <p:spPr>
            <a:xfrm>
              <a:off x="816" y="2562"/>
              <a:ext cx="1440" cy="190"/>
            </a:xfrm>
            <a:custGeom>
              <a:avLst/>
              <a:gdLst>
                <a:gd name="txL" fmla="*/ 0 w 1120"/>
                <a:gd name="txT" fmla="*/ 0 h 252"/>
                <a:gd name="txR" fmla="*/ 1120 w 1120"/>
                <a:gd name="txB" fmla="*/ 252 h 252"/>
              </a:gdLst>
              <a:ahLst/>
              <a:cxnLst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147483647" y="0"/>
                </a:cxn>
                <a:cxn ang="0">
                  <a:pos x="2147483647" y="2"/>
                </a:cxn>
                <a:cxn ang="0">
                  <a:pos x="2147483647" y="2"/>
                </a:cxn>
                <a:cxn ang="0">
                  <a:pos x="2147483647" y="2"/>
                </a:cxn>
              </a:cxnLst>
              <a:rect l="txL" t="txT" r="txR" b="tx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>
                <a:alpha val="100000"/>
              </a:srgbClr>
            </a:solidFill>
            <a:ln w="0"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469A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0" y="2482852"/>
            <a:ext cx="12192000" cy="76944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4400" dirty="0" smtClean="0">
                <a:solidFill>
                  <a:srgbClr val="FFFFFF"/>
                </a:solidFill>
                <a:latin typeface="华文中宋" pitchFamily="2" charset="-122"/>
                <a:ea typeface="微软雅黑" pitchFamily="34" charset="-122"/>
              </a:rPr>
              <a:t>三、平台服务功能</a:t>
            </a:r>
            <a:endParaRPr lang="zh-CN" altLang="en-US" sz="4400" dirty="0">
              <a:solidFill>
                <a:srgbClr val="FFFFFF"/>
              </a:solidFill>
              <a:latin typeface="华文中宋" pitchFamily="2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8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301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0" y="100792"/>
            <a:ext cx="12191999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轻应用服务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活动报名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4325" y="1216324"/>
            <a:ext cx="30003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我的服务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，进入服务列表，选择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活动报名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功能。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在列表上方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输入查询条件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，实现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组合查询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、点击列表右边操作列的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报名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按钮，点击活动报名页面。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、在活动详情页面点击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报名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即可。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9" y="908720"/>
            <a:ext cx="3342660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269" y="1291023"/>
            <a:ext cx="8186568" cy="45001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58" y="1790971"/>
            <a:ext cx="8432762" cy="32477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19" y="790575"/>
            <a:ext cx="8497498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8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0" y="100792"/>
            <a:ext cx="12191999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轻应用服务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问卷调查（ </a:t>
            </a:r>
            <a:r>
              <a:rPr lang="zh-CN" altLang="en-US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武理微校园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操作）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0727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0727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0727" y="86292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45" y="630689"/>
            <a:ext cx="2703279" cy="58326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17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262" y="624012"/>
            <a:ext cx="2703279" cy="58326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18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81" y="648172"/>
            <a:ext cx="2703279" cy="58326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19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091" y="622448"/>
            <a:ext cx="2703279" cy="5832670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895" y="696997"/>
            <a:ext cx="2646000" cy="5733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12" y="684640"/>
            <a:ext cx="2646000" cy="5733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10" y="648172"/>
            <a:ext cx="2646000" cy="5733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656" y="659519"/>
            <a:ext cx="2646000" cy="57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7">
            <a:extLst>
              <a:ext uri="{FF2B5EF4-FFF2-40B4-BE49-F238E27FC236}">
                <a16:creationId xmlns="" xmlns:a16="http://schemas.microsoft.com/office/drawing/2014/main" id="{A341C56B-CDF1-43EC-98C3-CA33242A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9" y="908720"/>
            <a:ext cx="3342660" cy="5393784"/>
          </a:xfrm>
          <a:prstGeom prst="roundRect">
            <a:avLst>
              <a:gd name="adj" fmla="val 3505"/>
            </a:avLst>
          </a:prstGeom>
          <a:noFill/>
          <a:ln w="28575" algn="ctr">
            <a:solidFill>
              <a:srgbClr val="004EAC"/>
            </a:solidFill>
            <a:prstDash val="sysDash"/>
            <a:round/>
            <a:headEnd/>
            <a:tailEnd/>
          </a:ln>
        </p:spPr>
        <p:txBody>
          <a:bodyPr lIns="48910" tIns="24455" rIns="48910" bIns="24455" anchor="ctr"/>
          <a:lstStyle/>
          <a:p>
            <a:pPr defTabSz="489254">
              <a:defRPr/>
            </a:pPr>
            <a:endParaRPr lang="zh-CN" altLang="en-US" sz="1926" dirty="0">
              <a:solidFill>
                <a:srgbClr val="CC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6225" y="1178224"/>
            <a:ext cx="30480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我的服务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服务列表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页面。（学院的所有服务事项均包含在此页面中）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、点击需要办理的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服务事项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服务申请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页面，例如：本科生销假、学生请假服务等。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、填写相关信息后可点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按钮提交。点击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暂存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按钮，可以暂存申请内容。平台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已有信息会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填充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我的申请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查看所有申请服务及审批情况。</a:t>
            </a:r>
            <a:endParaRPr lang="en-US" altLang="zh-CN" sz="2000" dirty="0">
              <a:solidFill>
                <a:srgbClr val="0046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0" y="100792"/>
            <a:ext cx="12191999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申请审批服务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服务事项申请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807" y="1124339"/>
            <a:ext cx="8437515" cy="46763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4" y="787759"/>
            <a:ext cx="8255875" cy="56162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102" y="1624302"/>
            <a:ext cx="8189816" cy="33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5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6C59014-71D4-4847-A550-7CD1B966569F}"/>
              </a:ext>
            </a:extLst>
          </p:cNvPr>
          <p:cNvSpPr/>
          <p:nvPr/>
        </p:nvSpPr>
        <p:spPr>
          <a:xfrm>
            <a:off x="0" y="1916832"/>
            <a:ext cx="12192000" cy="2696568"/>
          </a:xfrm>
          <a:prstGeom prst="rect">
            <a:avLst/>
          </a:prstGeom>
          <a:solidFill>
            <a:srgbClr val="00479A"/>
          </a:solidFill>
          <a:ln>
            <a:solidFill>
              <a:srgbClr val="076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Box 131">
            <a:extLst>
              <a:ext uri="{FF2B5EF4-FFF2-40B4-BE49-F238E27FC236}">
                <a16:creationId xmlns:a16="http://schemas.microsoft.com/office/drawing/2014/main" xmlns="" id="{DCC7F25E-B0A9-D54A-81C9-D90A22479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20888"/>
            <a:ext cx="121919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kumimoji="1" lang="zh-CN" altLang="en-US" sz="8800" dirty="0">
                <a:latin typeface="微软雅黑" pitchFamily="34" charset="-122"/>
              </a:rPr>
              <a:t>  谢  谢 ！</a:t>
            </a:r>
            <a:endParaRPr kumimoji="1" lang="en-US" altLang="zh-CN" sz="8800" dirty="0">
              <a:latin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056440" y="6516052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</a:rPr>
              <a:t>厚德博学  追求卓越</a:t>
            </a:r>
          </a:p>
        </p:txBody>
      </p:sp>
    </p:spTree>
    <p:extLst>
      <p:ext uri="{BB962C8B-B14F-4D97-AF65-F5344CB8AC3E}">
        <p14:creationId xmlns:p14="http://schemas.microsoft.com/office/powerpoint/2010/main" val="1489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904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人事管理模块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565"/>
            <a:ext cx="12192000" cy="3713950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30318" y="1395802"/>
            <a:ext cx="11956907" cy="83099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人事管理模块功能：人事数据管理、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消息管理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、业绩管理、填报管理、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会议室管理、统计分析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5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7329" y="90590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329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7329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7329" y="83389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5117"/>
            <a:ext cx="12191999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科研管理模块</a:t>
            </a:r>
            <a:endParaRPr lang="en-US" altLang="zh-CN" sz="3200" b="1" dirty="0">
              <a:solidFill>
                <a:srgbClr val="CC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1777"/>
            <a:ext cx="12192000" cy="3448885"/>
          </a:xfrm>
          <a:prstGeom prst="rect">
            <a:avLst/>
          </a:prstGeom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30318" y="1510104"/>
            <a:ext cx="11956907" cy="46166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科研管理模块功能：人事数据查询、科研数据管理、业绩管理、填报管理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19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heme/theme1.xml><?xml version="1.0" encoding="utf-8"?>
<a:theme xmlns:a="http://schemas.openxmlformats.org/drawingml/2006/main" name="千图网拥有20W+精美PPT模板 更多PPT模板下载至：www.58pic.com/office/ppt">
  <a:themeElements>
    <a:clrScheme name="自定义 3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200"/>
      </a:accent1>
      <a:accent2>
        <a:srgbClr val="323F4F"/>
      </a:accent2>
      <a:accent3>
        <a:srgbClr val="FFC200"/>
      </a:accent3>
      <a:accent4>
        <a:srgbClr val="323F4F"/>
      </a:accent4>
      <a:accent5>
        <a:srgbClr val="FFC200"/>
      </a:accent5>
      <a:accent6>
        <a:srgbClr val="323F4F"/>
      </a:accent6>
      <a:hlink>
        <a:srgbClr val="FFC200"/>
      </a:hlink>
      <a:folHlink>
        <a:srgbClr val="FFFFF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13822</TotalTime>
  <Words>4253</Words>
  <Application>Microsoft Office PowerPoint</Application>
  <PresentationFormat>宽屏</PresentationFormat>
  <Paragraphs>460</Paragraphs>
  <Slides>79</Slides>
  <Notes>42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79</vt:i4>
      </vt:variant>
    </vt:vector>
  </HeadingPairs>
  <TitlesOfParts>
    <vt:vector size="95" baseType="lpstr">
      <vt:lpstr>等线</vt:lpstr>
      <vt:lpstr>等线 Light</vt:lpstr>
      <vt:lpstr>方正黑体简体</vt:lpstr>
      <vt:lpstr>黑体</vt:lpstr>
      <vt:lpstr>华康俪金黑W8(P)</vt:lpstr>
      <vt:lpstr>华文隶书</vt:lpstr>
      <vt:lpstr>华文中宋</vt:lpstr>
      <vt:lpstr>思源黑体 CN Bold</vt:lpstr>
      <vt:lpstr>宋体</vt:lpstr>
      <vt:lpstr>微软雅黑</vt:lpstr>
      <vt:lpstr>Arial</vt:lpstr>
      <vt:lpstr>Calibri</vt:lpstr>
      <vt:lpstr>Calibri Light</vt:lpstr>
      <vt:lpstr>Wingdings</vt:lpstr>
      <vt:lpstr>千图网拥有20W+精美PPT模板 更多PPT模板下载至：www.58pic.com/office/ppt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工作总结PPT</dc:title>
  <dc:creator>武汉理工大学团委</dc:creator>
  <cp:lastModifiedBy>微软用户</cp:lastModifiedBy>
  <cp:revision>743</cp:revision>
  <dcterms:created xsi:type="dcterms:W3CDTF">2017-08-18T03:02:00Z</dcterms:created>
  <dcterms:modified xsi:type="dcterms:W3CDTF">2021-10-26T06:52:17Z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2052-11.1.0.8597</vt:lpwstr>
  </property>
</Properties>
</file>